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360" r:id="rId5"/>
    <p:sldId id="476" r:id="rId6"/>
    <p:sldId id="469" r:id="rId7"/>
    <p:sldId id="427" r:id="rId8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9" autoAdjust="0"/>
    <p:restoredTop sz="86113" autoAdjust="0"/>
  </p:normalViewPr>
  <p:slideViewPr>
    <p:cSldViewPr snapToGrid="0">
      <p:cViewPr varScale="1">
        <p:scale>
          <a:sx n="71" d="100"/>
          <a:sy n="71" d="100"/>
        </p:scale>
        <p:origin x="60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1290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9148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86473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5892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21921" y="2345348"/>
            <a:ext cx="9748158" cy="1026501"/>
          </a:xfrm>
          <a:prstGeom prst="rect">
            <a:avLst/>
          </a:prstGeom>
        </p:spPr>
        <p:txBody>
          <a:bodyPr anchor="ctr"/>
          <a:lstStyle>
            <a:lvl1pPr algn="ctr">
              <a:defRPr sz="540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4229445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29444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22309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4882"/>
            <a:ext cx="3321050" cy="3045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 </a:t>
            </a:r>
            <a:endParaRPr kumimoji="1" lang="en-US" altLang="ko-KR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BA6BFC6-9C2C-0641-9837-970AE17D053D}"/>
              </a:ext>
            </a:extLst>
          </p:cNvPr>
          <p:cNvCxnSpPr>
            <a:cxnSpLocks/>
          </p:cNvCxnSpPr>
          <p:nvPr userDrawn="1"/>
        </p:nvCxnSpPr>
        <p:spPr>
          <a:xfrm>
            <a:off x="810748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1">
            <a:extLst>
              <a:ext uri="{FF2B5EF4-FFF2-40B4-BE49-F238E27FC236}">
                <a16:creationId xmlns:a16="http://schemas.microsoft.com/office/drawing/2014/main" id="{00627CF0-58DB-B94A-ADD8-4DC60887437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107479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7" name="Text Placeholder 61">
            <a:extLst>
              <a:ext uri="{FF2B5EF4-FFF2-40B4-BE49-F238E27FC236}">
                <a16:creationId xmlns:a16="http://schemas.microsoft.com/office/drawing/2014/main" id="{31338143-7ADB-AF42-8626-6E5D25C3C5C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101129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293335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49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 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8" y="1948611"/>
            <a:ext cx="5270758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170128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70127" y="1948611"/>
            <a:ext cx="5273075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88648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3321051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9" y="1948611"/>
            <a:ext cx="3321052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35311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235310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DA70B534-548B-D94C-8B94-113DCB262D8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776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76023C9-64E1-BA4B-8049-CE567C2F4E1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775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28958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57301"/>
            <a:ext cx="12192000" cy="49688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206794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900"/>
            <a:ext cx="5684838" cy="58832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58612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2 image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899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2" y="3355975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23182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2 image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6075" y="3162300"/>
            <a:ext cx="5683250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3" y="3162300"/>
            <a:ext cx="5684838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64263" y="2739737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93531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755026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11065933" y="55044"/>
            <a:ext cx="922868" cy="23282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SP-241594</a:t>
            </a:r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534D857-2784-A448-999D-D20E1C0E21B7}"/>
              </a:ext>
            </a:extLst>
          </p:cNvPr>
          <p:cNvSpPr>
            <a:spLocks noGrp="1"/>
          </p:cNvSpPr>
          <p:nvPr>
            <p:ph type="tbl" sz="quarter" idx="48"/>
          </p:nvPr>
        </p:nvSpPr>
        <p:spPr>
          <a:xfrm>
            <a:off x="339725" y="2085975"/>
            <a:ext cx="11509375" cy="3308350"/>
          </a:xfrm>
          <a:prstGeom prst="rect">
            <a:avLst/>
          </a:prstGeom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BC54207C-5A0B-4203-A076-3FCBD3781A87}"/>
              </a:ext>
            </a:extLst>
          </p:cNvPr>
          <p:cNvSpPr txBox="1">
            <a:spLocks/>
          </p:cNvSpPr>
          <p:nvPr userDrawn="1"/>
        </p:nvSpPr>
        <p:spPr>
          <a:xfrm>
            <a:off x="51065" y="38111"/>
            <a:ext cx="2996936" cy="23282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194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54389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31584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08779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5974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63168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40363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17557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dirty="0"/>
              <a:t>3GPP TSG SA Meeting #106, 10 – 13 Dec 2024</a:t>
            </a:r>
          </a:p>
        </p:txBody>
      </p:sp>
    </p:spTree>
    <p:extLst>
      <p:ext uri="{BB962C8B-B14F-4D97-AF65-F5344CB8AC3E}">
        <p14:creationId xmlns:p14="http://schemas.microsoft.com/office/powerpoint/2010/main" val="32881056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4AACF09-3938-D949-91CB-4C7D0A1171BC}"/>
              </a:ext>
            </a:extLst>
          </p:cNvPr>
          <p:cNvSpPr/>
          <p:nvPr userDrawn="1"/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2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B0883976-5CDB-D244-B407-B6CFE5B82969}"/>
              </a:ext>
            </a:extLst>
          </p:cNvPr>
          <p:cNvSpPr>
            <a:spLocks noGrp="1"/>
          </p:cNvSpPr>
          <p:nvPr>
            <p:ph type="chart" sz="quarter" idx="43"/>
          </p:nvPr>
        </p:nvSpPr>
        <p:spPr>
          <a:xfrm>
            <a:off x="6160992" y="1390650"/>
            <a:ext cx="6031008" cy="46990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10" name="Freeform 1">
            <a:extLst>
              <a:ext uri="{FF2B5EF4-FFF2-40B4-BE49-F238E27FC236}">
                <a16:creationId xmlns:a16="http://schemas.microsoft.com/office/drawing/2014/main" id="{869308BA-C5D5-8844-AF35-A983252B7EBD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39718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18" name="Footer Placeholder 69">
            <a:extLst>
              <a:ext uri="{FF2B5EF4-FFF2-40B4-BE49-F238E27FC236}">
                <a16:creationId xmlns:a16="http://schemas.microsoft.com/office/drawing/2014/main" id="{22849EF5-656B-F443-8441-C7EC0E72DB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–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4321811"/>
            <a:ext cx="37369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en-US" altLang="ko-KR" dirty="0"/>
          </a:p>
          <a:p>
            <a:pPr lvl="0" indent="0">
              <a:buFontTx/>
              <a:buNone/>
            </a:pP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5" y="1352263"/>
            <a:ext cx="374010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36072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77CDE2FE-58E9-B142-A49B-82B8AD38971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236071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FBD171F1-1CC6-4847-A25F-A88A1C89A66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108157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788F7E7E-6428-AE43-BD90-F0D5373E8BC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108156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5" name="Chart Placeholder 2">
            <a:extLst>
              <a:ext uri="{FF2B5EF4-FFF2-40B4-BE49-F238E27FC236}">
                <a16:creationId xmlns:a16="http://schemas.microsoft.com/office/drawing/2014/main" id="{40D224AE-656F-244C-A676-54F47DDD9F42}"/>
              </a:ext>
            </a:extLst>
          </p:cNvPr>
          <p:cNvSpPr>
            <a:spLocks noGrp="1"/>
          </p:cNvSpPr>
          <p:nvPr>
            <p:ph type="chart" sz="quarter" idx="49"/>
          </p:nvPr>
        </p:nvSpPr>
        <p:spPr>
          <a:xfrm>
            <a:off x="8107363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6" name="Chart Placeholder 2">
            <a:extLst>
              <a:ext uri="{FF2B5EF4-FFF2-40B4-BE49-F238E27FC236}">
                <a16:creationId xmlns:a16="http://schemas.microsoft.com/office/drawing/2014/main" id="{7DFD8CF4-017F-004D-8F74-EF9777BE5F0B}"/>
              </a:ext>
            </a:extLst>
          </p:cNvPr>
          <p:cNvSpPr>
            <a:spLocks noGrp="1"/>
          </p:cNvSpPr>
          <p:nvPr>
            <p:ph type="chart" sz="quarter" idx="50"/>
          </p:nvPr>
        </p:nvSpPr>
        <p:spPr>
          <a:xfrm>
            <a:off x="346075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7" name="Chart Placeholder 2">
            <a:extLst>
              <a:ext uri="{FF2B5EF4-FFF2-40B4-BE49-F238E27FC236}">
                <a16:creationId xmlns:a16="http://schemas.microsoft.com/office/drawing/2014/main" id="{7B55E54A-5614-EA43-B386-41C27C8C4221}"/>
              </a:ext>
            </a:extLst>
          </p:cNvPr>
          <p:cNvSpPr>
            <a:spLocks noGrp="1"/>
          </p:cNvSpPr>
          <p:nvPr>
            <p:ph type="chart" sz="quarter" idx="51"/>
          </p:nvPr>
        </p:nvSpPr>
        <p:spPr>
          <a:xfrm>
            <a:off x="4226546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5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#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72914"/>
            <a:ext cx="5753101" cy="1828800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69">
            <a:extLst>
              <a:ext uri="{FF2B5EF4-FFF2-40B4-BE49-F238E27FC236}">
                <a16:creationId xmlns:a16="http://schemas.microsoft.com/office/drawing/2014/main" id="{82CC7452-CF6B-EC46-B381-530869CE67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7024" y="1942143"/>
            <a:ext cx="9853614" cy="3856185"/>
          </a:xfrm>
          <a:prstGeom prst="rect">
            <a:avLst/>
          </a:prstGeom>
        </p:spPr>
        <p:txBody>
          <a:bodyPr/>
          <a:lstStyle>
            <a:lvl1pPr>
              <a:defRPr kumimoji="1" sz="975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CC2F99CD-E90F-3044-A435-90F26F0BE5F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A1B2C2FF-6E80-364D-8472-83337EBC717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009313" y="6458800"/>
            <a:ext cx="839787" cy="128605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1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95263"/>
            <a:ext cx="5519058" cy="3848428"/>
          </a:xfrm>
          <a:prstGeom prst="rect">
            <a:avLst/>
          </a:prstGeom>
        </p:spPr>
        <p:txBody>
          <a:bodyPr wrap="square"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471646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518682"/>
            <a:ext cx="4716463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4722813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96596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346558" y="1949450"/>
            <a:ext cx="1053416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2034474"/>
            <a:ext cx="10540480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5276529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601232"/>
            <a:ext cx="5276624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528363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530043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530043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5307477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5260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BCC8D0D-EAEC-449D-9161-023DFF90F2E2}" type="slidenum">
              <a:rPr lang="en-US" sz="750" smtClean="0">
                <a:solidFill>
                  <a:schemeClr val="tx1"/>
                </a:solidFill>
                <a:latin typeface="SamsungOne 400" panose="020B0503030303020204" pitchFamily="34" charset="0"/>
                <a:ea typeface="SamsungOne 400" panose="020B0503030303020204" pitchFamily="34" charset="0"/>
                <a:cs typeface="Samsung Sharp Sans Bold" pitchFamily="2" charset="0"/>
              </a:rPr>
              <a:pPr algn="l"/>
              <a:t>‹#›</a:t>
            </a:fld>
            <a:endParaRPr lang="en-US" sz="750" b="0" dirty="0">
              <a:solidFill>
                <a:schemeClr val="tx1"/>
              </a:solidFill>
              <a:latin typeface="SamsungOne 400" panose="020B0503030303020204" pitchFamily="34" charset="0"/>
              <a:ea typeface="SamsungOne 400" panose="020B0503030303020204" pitchFamily="34" charset="0"/>
              <a:cs typeface="Samsung Sharp Sans Bold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67" r:id="rId3"/>
    <p:sldLayoutId id="2147483709" r:id="rId4"/>
    <p:sldLayoutId id="2147483670" r:id="rId5"/>
    <p:sldLayoutId id="2147483673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8" r:id="rId13"/>
    <p:sldLayoutId id="2147483720" r:id="rId14"/>
    <p:sldLayoutId id="2147483721" r:id="rId15"/>
    <p:sldLayoutId id="2147483723" r:id="rId16"/>
    <p:sldLayoutId id="2147483724" r:id="rId17"/>
    <p:sldLayoutId id="2147483726" r:id="rId18"/>
    <p:sldLayoutId id="2147483727" r:id="rId19"/>
    <p:sldLayoutId id="2147483728" r:id="rId20"/>
  </p:sldLayoutIdLst>
  <p:hf sldNum="0" hdr="0" dt="0"/>
  <p:txStyles>
    <p:titleStyle>
      <a:lvl1pPr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A708F0-85A4-DA4C-85E5-408F86CE18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94919" y="2285891"/>
            <a:ext cx="9402161" cy="1377251"/>
          </a:xfrm>
        </p:spPr>
        <p:txBody>
          <a:bodyPr/>
          <a:lstStyle/>
          <a:p>
            <a:r>
              <a:rPr lang="en-US" altLang="ko-KR" dirty="0"/>
              <a:t> Discussion for 6G Study on Service Plane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704CF8-ACE0-6B45-A57C-E59EF5E9A593}"/>
              </a:ext>
            </a:extLst>
          </p:cNvPr>
          <p:cNvSpPr txBox="1"/>
          <p:nvPr/>
        </p:nvSpPr>
        <p:spPr>
          <a:xfrm>
            <a:off x="459970" y="5385957"/>
            <a:ext cx="426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dirty="0">
                <a:solidFill>
                  <a:schemeClr val="tx1"/>
                </a:solidFill>
                <a:latin typeface="SamsungOne 700" panose="020B0803030303020204" pitchFamily="34" charset="0"/>
              </a:rPr>
              <a:t>Agenda item: 	</a:t>
            </a:r>
            <a:r>
              <a:rPr kumimoji="1" lang="en-US" altLang="ja-JP" sz="1800" dirty="0" smtClean="0">
                <a:solidFill>
                  <a:schemeClr val="tx1"/>
                </a:solidFill>
                <a:latin typeface="SamsungOne 700" panose="020B0803030303020204" pitchFamily="34" charset="0"/>
              </a:rPr>
              <a:t>30.7</a:t>
            </a:r>
            <a:endParaRPr kumimoji="1" lang="en-US" altLang="ja-JP" sz="1800" dirty="0">
              <a:solidFill>
                <a:schemeClr val="tx1"/>
              </a:solidFill>
              <a:latin typeface="SamsungOne 700" panose="020B0803030303020204" pitchFamily="34" charset="0"/>
            </a:endParaRPr>
          </a:p>
          <a:p>
            <a:pPr marL="0" marR="0" indent="0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dirty="0">
                <a:latin typeface="SamsungOne 700" panose="020B0803030303020204" pitchFamily="34" charset="0"/>
              </a:rPr>
              <a:t>Source: 		</a:t>
            </a:r>
            <a:r>
              <a:rPr kumimoji="1" lang="en-US" altLang="ja-JP" sz="1800" dirty="0">
                <a:solidFill>
                  <a:schemeClr val="tx1"/>
                </a:solidFill>
                <a:latin typeface="SamsungOne 700" panose="020B0803030303020204" pitchFamily="34" charset="0"/>
              </a:rPr>
              <a:t>Samsung</a:t>
            </a:r>
          </a:p>
          <a:p>
            <a:pPr marL="0" marR="0" indent="0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dirty="0">
                <a:latin typeface="SamsungOne 700" panose="020B0803030303020204" pitchFamily="34" charset="0"/>
              </a:rPr>
              <a:t>Document for:	Discussion</a:t>
            </a:r>
            <a:endParaRPr kumimoji="1" lang="ja-JP" altLang="en-US" sz="1800" dirty="0">
              <a:solidFill>
                <a:schemeClr val="tx1"/>
              </a:solidFill>
              <a:latin typeface="SamsungOne 700" panose="020B0803030303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778F02-C43A-4D84-8A10-CAC394101E6C}"/>
              </a:ext>
            </a:extLst>
          </p:cNvPr>
          <p:cNvSpPr txBox="1"/>
          <p:nvPr/>
        </p:nvSpPr>
        <p:spPr>
          <a:xfrm>
            <a:off x="177296" y="240790"/>
            <a:ext cx="4452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3GPP SA WG2 Meeting #168</a:t>
            </a:r>
          </a:p>
          <a:p>
            <a:r>
              <a:rPr lang="en-US" altLang="ko-KR" sz="1400" b="1" dirty="0"/>
              <a:t>07 – 11 April, 2025, </a:t>
            </a:r>
            <a:r>
              <a:rPr lang="en-US" altLang="ko-KR" sz="1400" b="1" dirty="0" err="1"/>
              <a:t>Goteburg</a:t>
            </a:r>
            <a:r>
              <a:rPr lang="en-US" altLang="ko-KR" sz="1400" b="1" dirty="0"/>
              <a:t>, Sweden</a:t>
            </a:r>
            <a:endParaRPr lang="ko-KR" altLang="en-US" sz="14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328EC1-00C4-4AB9-8053-AE3C57ACA365}"/>
              </a:ext>
            </a:extLst>
          </p:cNvPr>
          <p:cNvSpPr txBox="1"/>
          <p:nvPr/>
        </p:nvSpPr>
        <p:spPr>
          <a:xfrm>
            <a:off x="10751127" y="215390"/>
            <a:ext cx="13138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S2-2503669</a:t>
            </a:r>
            <a:endParaRPr lang="ko-KR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269473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3373CD2B-B390-45AB-AA0C-885BE65755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“Service Plane” for 6G Services</a:t>
            </a:r>
            <a:endParaRPr lang="ko-KR" altLang="en-US" dirty="0"/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60E2FC69-29B3-40CB-AB00-DA55D694BB99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346557" y="2647474"/>
            <a:ext cx="10534168" cy="1418688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/>
              <a:t>Operator services in 6G (e.g., AI/ML, sensing) require large data transmission which may cause negative impact on essential control plane signaling (e.g., for mobility/session management)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/>
              <a:t>Operator services integrated with the control plane functionalities does not allow the independent scalability, evolution, deployment of 6G services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/>
              <a:t>User plane is mainly for data services and not suitable for operator services</a:t>
            </a:r>
          </a:p>
          <a:p>
            <a:endParaRPr lang="ko-KR" altLang="en-US" sz="1600" dirty="0"/>
          </a:p>
        </p:txBody>
      </p:sp>
      <p:sp>
        <p:nvSpPr>
          <p:cNvPr id="10" name="텍스트 개체 틀 9">
            <a:extLst>
              <a:ext uri="{FF2B5EF4-FFF2-40B4-BE49-F238E27FC236}">
                <a16:creationId xmlns:a16="http://schemas.microsoft.com/office/drawing/2014/main" id="{C2E00729-F3D1-4C82-A211-89D4C3AEC409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p:sp>
        <p:nvSpPr>
          <p:cNvPr id="11" name="텍스트 개체 틀 4">
            <a:extLst>
              <a:ext uri="{FF2B5EF4-FFF2-40B4-BE49-F238E27FC236}">
                <a16:creationId xmlns:a16="http://schemas.microsoft.com/office/drawing/2014/main" id="{97053080-8D88-4D3B-8AD5-EDAF7E872FBA}"/>
              </a:ext>
            </a:extLst>
          </p:cNvPr>
          <p:cNvSpPr txBox="1">
            <a:spLocks/>
          </p:cNvSpPr>
          <p:nvPr/>
        </p:nvSpPr>
        <p:spPr>
          <a:xfrm>
            <a:off x="355386" y="959502"/>
            <a:ext cx="11085499" cy="810252"/>
          </a:xfrm>
          <a:prstGeom prst="rect">
            <a:avLst/>
          </a:prstGeom>
        </p:spPr>
        <p:txBody>
          <a:bodyPr/>
          <a:lstStyle>
            <a:lvl1pPr marL="0">
              <a:defRPr kumimoji="1" lang="ja-JP" altLang="en-US" sz="15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285750" indent="-285750" defTabSz="914400">
              <a:buFont typeface="Wingdings" panose="05000000000000000000" pitchFamily="2" charset="2"/>
              <a:buChar char="§"/>
            </a:pPr>
            <a:r>
              <a:rPr lang="en-US" altLang="ko-KR" sz="2000" kern="0" dirty="0"/>
              <a:t>6G architecture should be designed to support new</a:t>
            </a:r>
            <a:r>
              <a:rPr lang="ko-KR" altLang="en-US" sz="2000" kern="0" dirty="0"/>
              <a:t> </a:t>
            </a:r>
            <a:r>
              <a:rPr lang="en-US" altLang="ko-KR" sz="2000" kern="0" dirty="0"/>
              <a:t>characteristics of 6G Services (e.g. sensing, AI/ML) which are different than traditional telecommunication services</a:t>
            </a:r>
          </a:p>
        </p:txBody>
      </p:sp>
      <p:sp>
        <p:nvSpPr>
          <p:cNvPr id="12" name="말풍선: 모서리가 둥근 사각형 21">
            <a:extLst>
              <a:ext uri="{FF2B5EF4-FFF2-40B4-BE49-F238E27FC236}">
                <a16:creationId xmlns:a16="http://schemas.microsoft.com/office/drawing/2014/main" id="{D234C3F9-C99F-4188-90E2-C97373F30199}"/>
              </a:ext>
            </a:extLst>
          </p:cNvPr>
          <p:cNvSpPr/>
          <p:nvPr/>
        </p:nvSpPr>
        <p:spPr>
          <a:xfrm>
            <a:off x="8155480" y="3664131"/>
            <a:ext cx="3605429" cy="2451175"/>
          </a:xfrm>
          <a:prstGeom prst="wedgeRoundRectCallout">
            <a:avLst>
              <a:gd name="adj1" fmla="val -61209"/>
              <a:gd name="adj2" fmla="val -24699"/>
              <a:gd name="adj3" fmla="val 16667"/>
            </a:avLst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A868A6E7-9150-4B0D-AAA0-4C11DEE6DDC1}"/>
              </a:ext>
            </a:extLst>
          </p:cNvPr>
          <p:cNvGrpSpPr/>
          <p:nvPr/>
        </p:nvGrpSpPr>
        <p:grpSpPr>
          <a:xfrm>
            <a:off x="407172" y="3975229"/>
            <a:ext cx="7445768" cy="2384671"/>
            <a:chOff x="319110" y="4273420"/>
            <a:chExt cx="7445768" cy="2384671"/>
          </a:xfrm>
        </p:grpSpPr>
        <p:sp>
          <p:nvSpPr>
            <p:cNvPr id="14" name="평행 사변형 13">
              <a:extLst>
                <a:ext uri="{FF2B5EF4-FFF2-40B4-BE49-F238E27FC236}">
                  <a16:creationId xmlns:a16="http://schemas.microsoft.com/office/drawing/2014/main" id="{5E3F8FE4-6617-4914-B815-E04A19206E7F}"/>
                </a:ext>
              </a:extLst>
            </p:cNvPr>
            <p:cNvSpPr/>
            <p:nvPr/>
          </p:nvSpPr>
          <p:spPr>
            <a:xfrm>
              <a:off x="2092556" y="5935918"/>
              <a:ext cx="4376931" cy="722173"/>
            </a:xfrm>
            <a:prstGeom prst="parallelogram">
              <a:avLst>
                <a:gd name="adj" fmla="val 62000"/>
              </a:avLst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</a:ln>
            <a:effectLst/>
          </p:spPr>
          <p:txBody>
            <a:bodyPr rtlCol="0" anchor="t"/>
            <a:lstStyle/>
            <a:p>
              <a:pPr algn="ctr" defTabSz="1219170"/>
              <a:endParaRPr lang="ko-KR" altLang="en-US" sz="2400" kern="0">
                <a:solidFill>
                  <a:prstClr val="white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15" name="평행 사변형 14">
              <a:extLst>
                <a:ext uri="{FF2B5EF4-FFF2-40B4-BE49-F238E27FC236}">
                  <a16:creationId xmlns:a16="http://schemas.microsoft.com/office/drawing/2014/main" id="{6572119E-E42C-4FC8-B8DC-91B2445C656C}"/>
                </a:ext>
              </a:extLst>
            </p:cNvPr>
            <p:cNvSpPr/>
            <p:nvPr/>
          </p:nvSpPr>
          <p:spPr>
            <a:xfrm>
              <a:off x="2092557" y="5204837"/>
              <a:ext cx="5390601" cy="838124"/>
            </a:xfrm>
            <a:prstGeom prst="parallelogram">
              <a:avLst>
                <a:gd name="adj" fmla="val 62000"/>
              </a:avLst>
            </a:prstGeom>
            <a:solidFill>
              <a:schemeClr val="bg1"/>
            </a:solidFill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</a:ln>
            <a:effectLst/>
          </p:spPr>
          <p:txBody>
            <a:bodyPr rtlCol="0" anchor="t"/>
            <a:lstStyle/>
            <a:p>
              <a:pPr algn="ctr" defTabSz="1219170"/>
              <a:endParaRPr lang="ko-KR" altLang="en-US" sz="2400" kern="0">
                <a:solidFill>
                  <a:prstClr val="white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0E28DE51-60FE-45E4-9A48-D7CDDA3DD19A}"/>
                </a:ext>
              </a:extLst>
            </p:cNvPr>
            <p:cNvSpPr/>
            <p:nvPr/>
          </p:nvSpPr>
          <p:spPr>
            <a:xfrm>
              <a:off x="319110" y="5497537"/>
              <a:ext cx="691486" cy="337551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i="0" u="none" strike="noStrike" kern="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UE</a:t>
              </a:r>
              <a:endParaRPr kumimoji="0" lang="ko-KR" altLang="en-US" sz="14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73F2FA84-632F-4D8F-B504-088D0013D1FF}"/>
                </a:ext>
              </a:extLst>
            </p:cNvPr>
            <p:cNvSpPr/>
            <p:nvPr/>
          </p:nvSpPr>
          <p:spPr>
            <a:xfrm>
              <a:off x="1276164" y="5497536"/>
              <a:ext cx="691486" cy="337551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i="0" u="none" strike="noStrike" kern="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RAN</a:t>
              </a:r>
              <a:endParaRPr kumimoji="0" lang="ko-KR" altLang="en-US" sz="14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D50B3B7D-0FAF-4386-85AC-335A10ABAD3C}"/>
                </a:ext>
              </a:extLst>
            </p:cNvPr>
            <p:cNvCxnSpPr>
              <a:stCxn id="16" idx="3"/>
              <a:endCxn id="17" idx="1"/>
            </p:cNvCxnSpPr>
            <p:nvPr/>
          </p:nvCxnSpPr>
          <p:spPr>
            <a:xfrm flipV="1">
              <a:off x="1010596" y="5666312"/>
              <a:ext cx="265568" cy="1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341C678B-F8FE-4670-A27B-43DDADE19824}"/>
                </a:ext>
              </a:extLst>
            </p:cNvPr>
            <p:cNvCxnSpPr>
              <a:cxnSpLocks/>
            </p:cNvCxnSpPr>
            <p:nvPr/>
          </p:nvCxnSpPr>
          <p:spPr>
            <a:xfrm>
              <a:off x="1967650" y="5686820"/>
              <a:ext cx="36000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평행 사변형 19">
              <a:extLst>
                <a:ext uri="{FF2B5EF4-FFF2-40B4-BE49-F238E27FC236}">
                  <a16:creationId xmlns:a16="http://schemas.microsoft.com/office/drawing/2014/main" id="{730D1D73-0AFC-43B0-8F3A-3BC15D69CAC2}"/>
                </a:ext>
              </a:extLst>
            </p:cNvPr>
            <p:cNvSpPr/>
            <p:nvPr/>
          </p:nvSpPr>
          <p:spPr>
            <a:xfrm>
              <a:off x="2092558" y="4273420"/>
              <a:ext cx="5672320" cy="1091167"/>
            </a:xfrm>
            <a:prstGeom prst="parallelogram">
              <a:avLst>
                <a:gd name="adj" fmla="val 62000"/>
              </a:avLst>
            </a:prstGeom>
            <a:solidFill>
              <a:schemeClr val="tx2">
                <a:lumMod val="20000"/>
                <a:lumOff val="80000"/>
              </a:schemeClr>
            </a:solidFill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</a:ln>
            <a:effectLst/>
          </p:spPr>
          <p:txBody>
            <a:bodyPr rtlCol="0" anchor="t"/>
            <a:lstStyle/>
            <a:p>
              <a:pPr algn="ctr" defTabSz="1219170"/>
              <a:endParaRPr lang="ko-KR" altLang="en-US" sz="2400" kern="0">
                <a:solidFill>
                  <a:prstClr val="white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FCC41A-0458-4AD5-A1EA-2E813202593D}"/>
                </a:ext>
              </a:extLst>
            </p:cNvPr>
            <p:cNvSpPr txBox="1"/>
            <p:nvPr/>
          </p:nvSpPr>
          <p:spPr>
            <a:xfrm>
              <a:off x="2680796" y="4668674"/>
              <a:ext cx="2279620" cy="300154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R="0" lvl="0" indent="0" algn="ctr" defTabSz="121917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i="0" u="none" strike="noStrike" kern="0" cap="none" spc="-1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defRPr>
              </a:lvl1pPr>
            </a:lstStyle>
            <a:p>
              <a:pPr algn="l"/>
              <a:r>
                <a:rPr lang="en-US" altLang="ko-KR" sz="1600" dirty="0">
                  <a:latin typeface="Samsung Sharp Sans Bold" pitchFamily="2" charset="0"/>
                  <a:ea typeface="Samsung Sharp Sans Bold" pitchFamily="2" charset="0"/>
                  <a:cs typeface="Samsung Sharp Sans Bold" pitchFamily="2" charset="0"/>
                </a:rPr>
                <a:t>Service</a:t>
              </a:r>
            </a:p>
            <a:p>
              <a:pPr algn="l"/>
              <a:r>
                <a:rPr lang="en-US" altLang="ko-KR" sz="1600" dirty="0">
                  <a:latin typeface="Samsung Sharp Sans Bold" pitchFamily="2" charset="0"/>
                  <a:ea typeface="Samsung Sharp Sans Bold" pitchFamily="2" charset="0"/>
                  <a:cs typeface="Samsung Sharp Sans Bold" pitchFamily="2" charset="0"/>
                </a:rPr>
                <a:t>Plane</a:t>
              </a:r>
              <a:endParaRPr lang="ko-KR" altLang="en-US" sz="1600" dirty="0">
                <a:latin typeface="Samsung Sharp Sans Bold" pitchFamily="2" charset="0"/>
                <a:cs typeface="Samsung Sharp Sans Bold" pitchFamily="2" charset="0"/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F361F35B-AC54-4282-B54B-70699EC2800C}"/>
                </a:ext>
              </a:extLst>
            </p:cNvPr>
            <p:cNvSpPr/>
            <p:nvPr/>
          </p:nvSpPr>
          <p:spPr>
            <a:xfrm>
              <a:off x="4168407" y="4414619"/>
              <a:ext cx="999336" cy="270000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i="0" u="none" strike="noStrike" kern="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Sensing</a:t>
              </a:r>
              <a:endParaRPr kumimoji="0" lang="ko-KR" altLang="en-US" sz="14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55E75168-A0D5-45A1-A570-63668345FC98}"/>
                </a:ext>
              </a:extLst>
            </p:cNvPr>
            <p:cNvCxnSpPr/>
            <p:nvPr/>
          </p:nvCxnSpPr>
          <p:spPr>
            <a:xfrm>
              <a:off x="3654131" y="4823693"/>
              <a:ext cx="3456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6B995CA1-42DF-45D6-9A22-F4CA4D8C5D4D}"/>
                </a:ext>
              </a:extLst>
            </p:cNvPr>
            <p:cNvSpPr/>
            <p:nvPr/>
          </p:nvSpPr>
          <p:spPr>
            <a:xfrm>
              <a:off x="3910247" y="4956740"/>
              <a:ext cx="691486" cy="270000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400" kern="0" spc="-10" dirty="0">
                  <a:solidFill>
                    <a:prstClr val="black"/>
                  </a:solidFill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AIML</a:t>
              </a:r>
              <a:endParaRPr kumimoji="0" lang="ko-KR" altLang="en-US" sz="14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B66A660-303D-42F3-89A8-695091469404}"/>
                </a:ext>
              </a:extLst>
            </p:cNvPr>
            <p:cNvSpPr/>
            <p:nvPr/>
          </p:nvSpPr>
          <p:spPr>
            <a:xfrm>
              <a:off x="5316043" y="4414619"/>
              <a:ext cx="1486945" cy="270000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i="0" u="none" strike="noStrike" kern="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User Consent</a:t>
              </a:r>
              <a:endParaRPr kumimoji="0" lang="ko-KR" altLang="en-US" sz="14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cxnSp>
          <p:nvCxnSpPr>
            <p:cNvPr id="26" name="직선 연결선 25">
              <a:extLst>
                <a:ext uri="{FF2B5EF4-FFF2-40B4-BE49-F238E27FC236}">
                  <a16:creationId xmlns:a16="http://schemas.microsoft.com/office/drawing/2014/main" id="{069A188C-7134-4E89-BED7-BF4F0968EBA8}"/>
                </a:ext>
              </a:extLst>
            </p:cNvPr>
            <p:cNvCxnSpPr>
              <a:cxnSpLocks/>
              <a:stCxn id="22" idx="2"/>
            </p:cNvCxnSpPr>
            <p:nvPr/>
          </p:nvCxnSpPr>
          <p:spPr>
            <a:xfrm>
              <a:off x="4668075" y="4684619"/>
              <a:ext cx="0" cy="13907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>
              <a:extLst>
                <a:ext uri="{FF2B5EF4-FFF2-40B4-BE49-F238E27FC236}">
                  <a16:creationId xmlns:a16="http://schemas.microsoft.com/office/drawing/2014/main" id="{7C8C6874-E549-4AC2-9442-D49A31F667DF}"/>
                </a:ext>
              </a:extLst>
            </p:cNvPr>
            <p:cNvCxnSpPr>
              <a:cxnSpLocks/>
              <a:endCxn id="24" idx="0"/>
            </p:cNvCxnSpPr>
            <p:nvPr/>
          </p:nvCxnSpPr>
          <p:spPr>
            <a:xfrm>
              <a:off x="4255990" y="4823693"/>
              <a:ext cx="0" cy="13304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 27">
              <a:extLst>
                <a:ext uri="{FF2B5EF4-FFF2-40B4-BE49-F238E27FC236}">
                  <a16:creationId xmlns:a16="http://schemas.microsoft.com/office/drawing/2014/main" id="{DB63D026-828D-42AF-842C-0A65EAF4F1B5}"/>
                </a:ext>
              </a:extLst>
            </p:cNvPr>
            <p:cNvCxnSpPr>
              <a:cxnSpLocks/>
              <a:stCxn id="25" idx="2"/>
            </p:cNvCxnSpPr>
            <p:nvPr/>
          </p:nvCxnSpPr>
          <p:spPr>
            <a:xfrm>
              <a:off x="6059516" y="4684619"/>
              <a:ext cx="0" cy="13907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id="{7C5ABE78-5D9A-402A-82E6-D597F079D777}"/>
                </a:ext>
              </a:extLst>
            </p:cNvPr>
            <p:cNvSpPr/>
            <p:nvPr/>
          </p:nvSpPr>
          <p:spPr>
            <a:xfrm>
              <a:off x="4814526" y="4956081"/>
              <a:ext cx="992989" cy="270000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400" kern="0" spc="-10" dirty="0">
                  <a:solidFill>
                    <a:prstClr val="black"/>
                  </a:solidFill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Location</a:t>
              </a:r>
              <a:endParaRPr kumimoji="0" lang="ko-KR" altLang="en-US" sz="14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cxnSp>
          <p:nvCxnSpPr>
            <p:cNvPr id="30" name="직선 연결선 29">
              <a:extLst>
                <a:ext uri="{FF2B5EF4-FFF2-40B4-BE49-F238E27FC236}">
                  <a16:creationId xmlns:a16="http://schemas.microsoft.com/office/drawing/2014/main" id="{73297E88-BB39-4FB6-B39E-C9C48E9B552E}"/>
                </a:ext>
              </a:extLst>
            </p:cNvPr>
            <p:cNvCxnSpPr>
              <a:cxnSpLocks/>
              <a:endCxn id="29" idx="0"/>
            </p:cNvCxnSpPr>
            <p:nvPr/>
          </p:nvCxnSpPr>
          <p:spPr>
            <a:xfrm>
              <a:off x="5311020" y="4823693"/>
              <a:ext cx="1" cy="1323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직사각형 30">
              <a:extLst>
                <a:ext uri="{FF2B5EF4-FFF2-40B4-BE49-F238E27FC236}">
                  <a16:creationId xmlns:a16="http://schemas.microsoft.com/office/drawing/2014/main" id="{A6882615-987F-4C63-8500-B2FCA155A0A2}"/>
                </a:ext>
              </a:extLst>
            </p:cNvPr>
            <p:cNvSpPr/>
            <p:nvPr/>
          </p:nvSpPr>
          <p:spPr>
            <a:xfrm>
              <a:off x="6020308" y="4953428"/>
              <a:ext cx="806085" cy="270000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400" kern="0" spc="-10" dirty="0">
                  <a:solidFill>
                    <a:prstClr val="black"/>
                  </a:solidFill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IoT</a:t>
              </a:r>
              <a:endParaRPr kumimoji="0" lang="ko-KR" altLang="en-US" sz="14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cxnSp>
          <p:nvCxnSpPr>
            <p:cNvPr id="32" name="직선 연결선 31">
              <a:extLst>
                <a:ext uri="{FF2B5EF4-FFF2-40B4-BE49-F238E27FC236}">
                  <a16:creationId xmlns:a16="http://schemas.microsoft.com/office/drawing/2014/main" id="{35C78957-F77D-47C2-A005-CA6CA7BF8532}"/>
                </a:ext>
              </a:extLst>
            </p:cNvPr>
            <p:cNvCxnSpPr>
              <a:cxnSpLocks/>
              <a:endCxn id="31" idx="0"/>
            </p:cNvCxnSpPr>
            <p:nvPr/>
          </p:nvCxnSpPr>
          <p:spPr>
            <a:xfrm>
              <a:off x="6423350" y="4814943"/>
              <a:ext cx="1" cy="13848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2CD2CAC-015D-4AC8-8D6C-F388BD993C78}"/>
                </a:ext>
              </a:extLst>
            </p:cNvPr>
            <p:cNvSpPr txBox="1"/>
            <p:nvPr/>
          </p:nvSpPr>
          <p:spPr>
            <a:xfrm>
              <a:off x="2680796" y="5515148"/>
              <a:ext cx="1188215" cy="300154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R="0" lvl="0" indent="0" algn="ctr" defTabSz="121917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i="0" u="none" strike="noStrike" kern="0" cap="none" spc="-1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defRPr>
              </a:lvl1pPr>
            </a:lstStyle>
            <a:p>
              <a:pPr algn="l"/>
              <a:r>
                <a:rPr lang="en-US" altLang="ko-KR" sz="1600" dirty="0">
                  <a:latin typeface="Samsung Sharp Sans Bold" pitchFamily="2" charset="0"/>
                  <a:ea typeface="Samsung Sharp Sans Bold" pitchFamily="2" charset="0"/>
                  <a:cs typeface="Samsung Sharp Sans Bold" pitchFamily="2" charset="0"/>
                </a:rPr>
                <a:t>Control</a:t>
              </a:r>
            </a:p>
            <a:p>
              <a:pPr algn="l"/>
              <a:r>
                <a:rPr lang="en-US" altLang="ko-KR" sz="1600" dirty="0">
                  <a:latin typeface="Samsung Sharp Sans Bold" pitchFamily="2" charset="0"/>
                  <a:ea typeface="Samsung Sharp Sans Bold" pitchFamily="2" charset="0"/>
                  <a:cs typeface="Samsung Sharp Sans Bold" pitchFamily="2" charset="0"/>
                </a:rPr>
                <a:t>Plane</a:t>
              </a:r>
              <a:endParaRPr lang="ko-KR" altLang="en-US" sz="1600" dirty="0">
                <a:latin typeface="Samsung Sharp Sans Bold" pitchFamily="2" charset="0"/>
                <a:cs typeface="Samsung Sharp Sans Bold" pitchFamily="2" charset="0"/>
              </a:endParaRPr>
            </a:p>
          </p:txBody>
        </p:sp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CF247DDB-C909-4CF0-B9EE-579667B6C252}"/>
                </a:ext>
              </a:extLst>
            </p:cNvPr>
            <p:cNvSpPr/>
            <p:nvPr/>
          </p:nvSpPr>
          <p:spPr>
            <a:xfrm>
              <a:off x="4154270" y="5512696"/>
              <a:ext cx="646118" cy="270039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i="0" u="none" strike="noStrike" kern="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MM</a:t>
              </a:r>
              <a:endParaRPr kumimoji="0" lang="ko-KR" altLang="en-US" sz="14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cxnSp>
          <p:nvCxnSpPr>
            <p:cNvPr id="35" name="직선 연결선 34">
              <a:extLst>
                <a:ext uri="{FF2B5EF4-FFF2-40B4-BE49-F238E27FC236}">
                  <a16:creationId xmlns:a16="http://schemas.microsoft.com/office/drawing/2014/main" id="{F4594A81-4C88-4BE5-B530-94F3C16EBB22}"/>
                </a:ext>
              </a:extLst>
            </p:cNvPr>
            <p:cNvCxnSpPr/>
            <p:nvPr/>
          </p:nvCxnSpPr>
          <p:spPr>
            <a:xfrm>
              <a:off x="3639994" y="5908540"/>
              <a:ext cx="2736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연결선 35">
              <a:extLst>
                <a:ext uri="{FF2B5EF4-FFF2-40B4-BE49-F238E27FC236}">
                  <a16:creationId xmlns:a16="http://schemas.microsoft.com/office/drawing/2014/main" id="{82DBDCC5-9CE5-43C1-B446-366D6219918B}"/>
                </a:ext>
              </a:extLst>
            </p:cNvPr>
            <p:cNvCxnSpPr>
              <a:cxnSpLocks/>
              <a:stCxn id="34" idx="2"/>
            </p:cNvCxnSpPr>
            <p:nvPr/>
          </p:nvCxnSpPr>
          <p:spPr>
            <a:xfrm>
              <a:off x="4477329" y="5782735"/>
              <a:ext cx="0" cy="13134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E08BE4FF-EA8E-453F-972A-A07D521A6604}"/>
                </a:ext>
              </a:extLst>
            </p:cNvPr>
            <p:cNvSpPr/>
            <p:nvPr/>
          </p:nvSpPr>
          <p:spPr>
            <a:xfrm>
              <a:off x="5028790" y="5510032"/>
              <a:ext cx="646118" cy="270039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i="0" u="none" strike="noStrike" kern="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SM</a:t>
              </a:r>
              <a:endParaRPr kumimoji="0" lang="ko-KR" altLang="en-US" sz="14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cxnSp>
          <p:nvCxnSpPr>
            <p:cNvPr id="38" name="직선 연결선 37">
              <a:extLst>
                <a:ext uri="{FF2B5EF4-FFF2-40B4-BE49-F238E27FC236}">
                  <a16:creationId xmlns:a16="http://schemas.microsoft.com/office/drawing/2014/main" id="{5E117D01-125C-458A-8562-509CCDE73360}"/>
                </a:ext>
              </a:extLst>
            </p:cNvPr>
            <p:cNvCxnSpPr>
              <a:cxnSpLocks/>
              <a:stCxn id="37" idx="2"/>
            </p:cNvCxnSpPr>
            <p:nvPr/>
          </p:nvCxnSpPr>
          <p:spPr>
            <a:xfrm>
              <a:off x="5351849" y="5780071"/>
              <a:ext cx="0" cy="1340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F3A68F1-07E5-42CA-BF49-C6549C9E8DFA}"/>
                </a:ext>
              </a:extLst>
            </p:cNvPr>
            <p:cNvSpPr txBox="1"/>
            <p:nvPr/>
          </p:nvSpPr>
          <p:spPr>
            <a:xfrm>
              <a:off x="2680796" y="6193359"/>
              <a:ext cx="1188215" cy="300154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R="0" lvl="0" indent="0" algn="ctr" defTabSz="121917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i="0" u="none" strike="noStrike" kern="0" cap="none" spc="-1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defRPr>
              </a:lvl1pPr>
            </a:lstStyle>
            <a:p>
              <a:pPr algn="l"/>
              <a:r>
                <a:rPr lang="en-US" altLang="ko-KR" sz="1600" dirty="0">
                  <a:latin typeface="Samsung Sharp Sans Bold" pitchFamily="2" charset="0"/>
                  <a:ea typeface="Samsung Sharp Sans Bold" pitchFamily="2" charset="0"/>
                  <a:cs typeface="Samsung Sharp Sans Bold" pitchFamily="2" charset="0"/>
                </a:rPr>
                <a:t>User</a:t>
              </a:r>
            </a:p>
            <a:p>
              <a:pPr algn="l"/>
              <a:r>
                <a:rPr lang="en-US" altLang="ko-KR" sz="1600" dirty="0">
                  <a:latin typeface="Samsung Sharp Sans Bold" pitchFamily="2" charset="0"/>
                  <a:ea typeface="Samsung Sharp Sans Bold" pitchFamily="2" charset="0"/>
                  <a:cs typeface="Samsung Sharp Sans Bold" pitchFamily="2" charset="0"/>
                </a:rPr>
                <a:t>Plane</a:t>
              </a:r>
              <a:endParaRPr lang="ko-KR" altLang="en-US" sz="1600" dirty="0">
                <a:latin typeface="Samsung Sharp Sans Bold" pitchFamily="2" charset="0"/>
                <a:cs typeface="Samsung Sharp Sans Bold" pitchFamily="2" charset="0"/>
              </a:endParaRPr>
            </a:p>
          </p:txBody>
        </p:sp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id="{E056F77D-B1EB-4290-BF3B-6F7537B4D1A7}"/>
                </a:ext>
              </a:extLst>
            </p:cNvPr>
            <p:cNvSpPr/>
            <p:nvPr/>
          </p:nvSpPr>
          <p:spPr>
            <a:xfrm>
              <a:off x="4147240" y="6232430"/>
              <a:ext cx="646118" cy="270000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i="0" u="none" strike="noStrike" kern="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UP</a:t>
              </a:r>
              <a:endParaRPr kumimoji="0" lang="ko-KR" altLang="en-US" sz="14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cxnSp>
          <p:nvCxnSpPr>
            <p:cNvPr id="41" name="직선 연결선 40">
              <a:extLst>
                <a:ext uri="{FF2B5EF4-FFF2-40B4-BE49-F238E27FC236}">
                  <a16:creationId xmlns:a16="http://schemas.microsoft.com/office/drawing/2014/main" id="{E376AD8B-3121-47AB-BAD9-40C14A96A7A9}"/>
                </a:ext>
              </a:extLst>
            </p:cNvPr>
            <p:cNvCxnSpPr>
              <a:cxnSpLocks/>
              <a:endCxn id="42" idx="1"/>
            </p:cNvCxnSpPr>
            <p:nvPr/>
          </p:nvCxnSpPr>
          <p:spPr>
            <a:xfrm flipV="1">
              <a:off x="6247810" y="6388574"/>
              <a:ext cx="352633" cy="2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2" name="사각형: 둥근 모서리 36">
              <a:extLst>
                <a:ext uri="{FF2B5EF4-FFF2-40B4-BE49-F238E27FC236}">
                  <a16:creationId xmlns:a16="http://schemas.microsoft.com/office/drawing/2014/main" id="{55583C8C-3D01-4AA6-81E9-CAE36ECC1B83}"/>
                </a:ext>
              </a:extLst>
            </p:cNvPr>
            <p:cNvSpPr/>
            <p:nvPr/>
          </p:nvSpPr>
          <p:spPr>
            <a:xfrm>
              <a:off x="6600443" y="6222914"/>
              <a:ext cx="691486" cy="331320"/>
            </a:xfrm>
            <a:prstGeom prst="round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19170"/>
              <a:r>
                <a:rPr lang="en-US" altLang="ko-KR" sz="1400" kern="0" spc="-10" dirty="0">
                  <a:solidFill>
                    <a:prstClr val="black"/>
                  </a:solidFill>
                  <a:latin typeface="Samsung Sharp Sans Medium" pitchFamily="50" charset="0"/>
                  <a:cs typeface="Samsung Sharp Sans Medium" pitchFamily="50" charset="0"/>
                </a:rPr>
                <a:t>DN</a:t>
              </a:r>
              <a:endParaRPr lang="ko-KR" altLang="en-US" sz="1400" kern="0" spc="-10" dirty="0">
                <a:solidFill>
                  <a:prstClr val="black"/>
                </a:solidFill>
                <a:latin typeface="Samsung Sharp Sans Medium" pitchFamily="50" charset="0"/>
                <a:cs typeface="Samsung Sharp Sans Medium" pitchFamily="50" charset="0"/>
              </a:endParaRPr>
            </a:p>
          </p:txBody>
        </p:sp>
        <p:cxnSp>
          <p:nvCxnSpPr>
            <p:cNvPr id="43" name="연결선: 꺾임 114">
              <a:extLst>
                <a:ext uri="{FF2B5EF4-FFF2-40B4-BE49-F238E27FC236}">
                  <a16:creationId xmlns:a16="http://schemas.microsoft.com/office/drawing/2014/main" id="{78698E1E-AE29-4701-A0B5-56C09AD22F05}"/>
                </a:ext>
              </a:extLst>
            </p:cNvPr>
            <p:cNvCxnSpPr>
              <a:cxnSpLocks/>
              <a:stCxn id="17" idx="0"/>
              <a:endCxn id="20" idx="5"/>
            </p:cNvCxnSpPr>
            <p:nvPr/>
          </p:nvCxnSpPr>
          <p:spPr>
            <a:xfrm rot="5400000" flipH="1" flipV="1">
              <a:off x="1687097" y="4753814"/>
              <a:ext cx="678532" cy="808913"/>
            </a:xfrm>
            <a:prstGeom prst="bentConnector2">
              <a:avLst/>
            </a:prstGeom>
            <a:ln w="952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연결선: 꺾임 45">
              <a:extLst>
                <a:ext uri="{FF2B5EF4-FFF2-40B4-BE49-F238E27FC236}">
                  <a16:creationId xmlns:a16="http://schemas.microsoft.com/office/drawing/2014/main" id="{14C4858F-DCFF-4B25-85FE-87495B3B7FFD}"/>
                </a:ext>
              </a:extLst>
            </p:cNvPr>
            <p:cNvCxnSpPr>
              <a:cxnSpLocks/>
              <a:stCxn id="17" idx="2"/>
              <a:endCxn id="14" idx="5"/>
            </p:cNvCxnSpPr>
            <p:nvPr/>
          </p:nvCxnSpPr>
          <p:spPr>
            <a:xfrm rot="16200000" flipH="1">
              <a:off x="1738209" y="5718784"/>
              <a:ext cx="461918" cy="694523"/>
            </a:xfrm>
            <a:prstGeom prst="bentConnector2">
              <a:avLst/>
            </a:prstGeom>
            <a:ln w="952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43622E88-224C-4D57-BA14-61C41F9F4BFF}"/>
              </a:ext>
            </a:extLst>
          </p:cNvPr>
          <p:cNvGrpSpPr/>
          <p:nvPr/>
        </p:nvGrpSpPr>
        <p:grpSpPr>
          <a:xfrm>
            <a:off x="8461258" y="4027847"/>
            <a:ext cx="3213914" cy="2283159"/>
            <a:chOff x="8388045" y="4356720"/>
            <a:chExt cx="3213914" cy="2283159"/>
          </a:xfrm>
        </p:grpSpPr>
        <p:sp>
          <p:nvSpPr>
            <p:cNvPr id="46" name="직사각형 45">
              <a:extLst>
                <a:ext uri="{FF2B5EF4-FFF2-40B4-BE49-F238E27FC236}">
                  <a16:creationId xmlns:a16="http://schemas.microsoft.com/office/drawing/2014/main" id="{0EBDEE2D-17C1-47B4-B5E0-5D9BF5002B97}"/>
                </a:ext>
              </a:extLst>
            </p:cNvPr>
            <p:cNvSpPr/>
            <p:nvPr/>
          </p:nvSpPr>
          <p:spPr>
            <a:xfrm>
              <a:off x="8763772" y="4612693"/>
              <a:ext cx="955033" cy="711778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t"/>
            <a:lstStyle/>
            <a:p>
              <a:pPr algn="ctr" defTabSz="1219170"/>
              <a:endParaRPr lang="ko-KR" altLang="en-US" sz="2400" kern="0" dirty="0">
                <a:solidFill>
                  <a:prstClr val="white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47" name="직사각형 46">
              <a:extLst>
                <a:ext uri="{FF2B5EF4-FFF2-40B4-BE49-F238E27FC236}">
                  <a16:creationId xmlns:a16="http://schemas.microsoft.com/office/drawing/2014/main" id="{A4D68817-D01F-4110-9B5D-5D82BECD5028}"/>
                </a:ext>
              </a:extLst>
            </p:cNvPr>
            <p:cNvSpPr/>
            <p:nvPr/>
          </p:nvSpPr>
          <p:spPr>
            <a:xfrm>
              <a:off x="9958414" y="4613458"/>
              <a:ext cx="999669" cy="71177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 cap="flat" cmpd="sng" algn="ctr">
              <a:solidFill>
                <a:schemeClr val="tx2">
                  <a:lumMod val="75000"/>
                </a:schemeClr>
              </a:solidFill>
              <a:prstDash val="solid"/>
            </a:ln>
            <a:effectLst/>
          </p:spPr>
          <p:txBody>
            <a:bodyPr rtlCol="0" anchor="t"/>
            <a:lstStyle/>
            <a:p>
              <a:pPr algn="ctr" defTabSz="1219170"/>
              <a:endParaRPr lang="ko-KR" altLang="en-US" sz="2400" kern="0" dirty="0">
                <a:solidFill>
                  <a:prstClr val="white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48" name="직사각형 47">
              <a:extLst>
                <a:ext uri="{FF2B5EF4-FFF2-40B4-BE49-F238E27FC236}">
                  <a16:creationId xmlns:a16="http://schemas.microsoft.com/office/drawing/2014/main" id="{FB1D11D2-50BA-49C0-BC49-87C6146C5C8C}"/>
                </a:ext>
              </a:extLst>
            </p:cNvPr>
            <p:cNvSpPr/>
            <p:nvPr/>
          </p:nvSpPr>
          <p:spPr>
            <a:xfrm>
              <a:off x="9130813" y="6318674"/>
              <a:ext cx="1317359" cy="321205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i="0" u="none" strike="noStrike" kern="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UE</a:t>
              </a:r>
              <a:endParaRPr kumimoji="0" lang="ko-KR" altLang="en-US" sz="14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sp>
          <p:nvSpPr>
            <p:cNvPr id="49" name="직사각형 48">
              <a:extLst>
                <a:ext uri="{FF2B5EF4-FFF2-40B4-BE49-F238E27FC236}">
                  <a16:creationId xmlns:a16="http://schemas.microsoft.com/office/drawing/2014/main" id="{7DC0745B-26C6-419E-B13B-23444C4C7CD2}"/>
                </a:ext>
              </a:extLst>
            </p:cNvPr>
            <p:cNvSpPr/>
            <p:nvPr/>
          </p:nvSpPr>
          <p:spPr>
            <a:xfrm>
              <a:off x="9130813" y="5676128"/>
              <a:ext cx="1317359" cy="321205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i="0" u="none" strike="noStrike" kern="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RAN</a:t>
              </a:r>
              <a:endParaRPr kumimoji="0" lang="ko-KR" altLang="en-US" sz="14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DCACA2C1-0F08-4ABF-9074-F31AE47B1B3A}"/>
                </a:ext>
              </a:extLst>
            </p:cNvPr>
            <p:cNvSpPr/>
            <p:nvPr/>
          </p:nvSpPr>
          <p:spPr>
            <a:xfrm>
              <a:off x="8840853" y="6030339"/>
              <a:ext cx="429926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050" dirty="0">
                  <a:latin typeface="Samsung Sharp Sans Medium" pitchFamily="2" charset="0"/>
                  <a:ea typeface="Samsung Sharp Sans Medium" pitchFamily="2" charset="0"/>
                  <a:cs typeface="Samsung Sharp Sans Medium" pitchFamily="2" charset="0"/>
                </a:rPr>
                <a:t>SRB</a:t>
              </a:r>
              <a:endParaRPr lang="ko-KR" altLang="en-US" sz="1050" dirty="0">
                <a:latin typeface="Samsung Sharp Sans Medium" pitchFamily="2" charset="0"/>
                <a:cs typeface="Samsung Sharp Sans Medium" pitchFamily="2" charset="0"/>
              </a:endParaRPr>
            </a:p>
          </p:txBody>
        </p:sp>
        <p:sp>
          <p:nvSpPr>
            <p:cNvPr id="51" name="원통 90">
              <a:extLst>
                <a:ext uri="{FF2B5EF4-FFF2-40B4-BE49-F238E27FC236}">
                  <a16:creationId xmlns:a16="http://schemas.microsoft.com/office/drawing/2014/main" id="{58EDBB26-9826-4FD8-B842-2BDDCA229D5C}"/>
                </a:ext>
              </a:extLst>
            </p:cNvPr>
            <p:cNvSpPr/>
            <p:nvPr/>
          </p:nvSpPr>
          <p:spPr>
            <a:xfrm rot="20889056">
              <a:off x="9236449" y="5282947"/>
              <a:ext cx="277400" cy="441675"/>
            </a:xfrm>
            <a:prstGeom prst="can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ko-KR" altLang="en-US" sz="11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52" name="원통 92">
              <a:extLst>
                <a:ext uri="{FF2B5EF4-FFF2-40B4-BE49-F238E27FC236}">
                  <a16:creationId xmlns:a16="http://schemas.microsoft.com/office/drawing/2014/main" id="{50AB6441-63C1-4F98-9DF7-8A024C65C1AB}"/>
                </a:ext>
              </a:extLst>
            </p:cNvPr>
            <p:cNvSpPr/>
            <p:nvPr/>
          </p:nvSpPr>
          <p:spPr>
            <a:xfrm>
              <a:off x="9263607" y="5968139"/>
              <a:ext cx="267273" cy="400449"/>
            </a:xfrm>
            <a:prstGeom prst="can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ko-KR" altLang="en-US" sz="11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53" name="원통 93">
              <a:extLst>
                <a:ext uri="{FF2B5EF4-FFF2-40B4-BE49-F238E27FC236}">
                  <a16:creationId xmlns:a16="http://schemas.microsoft.com/office/drawing/2014/main" id="{9969DB38-61A4-4987-AA25-BBEB27880B2E}"/>
                </a:ext>
              </a:extLst>
            </p:cNvPr>
            <p:cNvSpPr/>
            <p:nvPr/>
          </p:nvSpPr>
          <p:spPr>
            <a:xfrm>
              <a:off x="9781246" y="5960876"/>
              <a:ext cx="267274" cy="400449"/>
            </a:xfrm>
            <a:prstGeom prst="can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ko-KR" altLang="en-US" sz="11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54" name="직사각형 53">
              <a:extLst>
                <a:ext uri="{FF2B5EF4-FFF2-40B4-BE49-F238E27FC236}">
                  <a16:creationId xmlns:a16="http://schemas.microsoft.com/office/drawing/2014/main" id="{49279A58-1FB0-4DD0-A24F-5CEA7A7357B8}"/>
                </a:ext>
              </a:extLst>
            </p:cNvPr>
            <p:cNvSpPr/>
            <p:nvPr/>
          </p:nvSpPr>
          <p:spPr>
            <a:xfrm>
              <a:off x="10335231" y="6035050"/>
              <a:ext cx="483232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050" dirty="0">
                  <a:solidFill>
                    <a:schemeClr val="tx2"/>
                  </a:solidFill>
                  <a:latin typeface="Samsung Sharp Sans Medium" pitchFamily="2" charset="0"/>
                  <a:ea typeface="Samsung Sharp Sans Medium" pitchFamily="2" charset="0"/>
                  <a:cs typeface="Samsung Sharp Sans Medium" pitchFamily="2" charset="0"/>
                </a:rPr>
                <a:t>DRB</a:t>
              </a:r>
              <a:endParaRPr lang="ko-KR" altLang="en-US" sz="1050" dirty="0">
                <a:solidFill>
                  <a:schemeClr val="tx2"/>
                </a:solidFill>
                <a:latin typeface="Samsung Sharp Sans Medium" pitchFamily="2" charset="0"/>
                <a:cs typeface="Samsung Sharp Sans Medium" pitchFamily="2" charset="0"/>
              </a:endParaRPr>
            </a:p>
          </p:txBody>
        </p:sp>
        <p:sp>
          <p:nvSpPr>
            <p:cNvPr id="55" name="직사각형 54">
              <a:extLst>
                <a:ext uri="{FF2B5EF4-FFF2-40B4-BE49-F238E27FC236}">
                  <a16:creationId xmlns:a16="http://schemas.microsoft.com/office/drawing/2014/main" id="{2D3DA49A-D53D-4168-B388-27425AA91A9A}"/>
                </a:ext>
              </a:extLst>
            </p:cNvPr>
            <p:cNvSpPr/>
            <p:nvPr/>
          </p:nvSpPr>
          <p:spPr>
            <a:xfrm>
              <a:off x="8388045" y="5393337"/>
              <a:ext cx="86449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050" dirty="0">
                  <a:latin typeface="Samsung Sharp Sans Medium" pitchFamily="2" charset="0"/>
                  <a:ea typeface="Samsung Sharp Sans Medium" pitchFamily="2" charset="0"/>
                  <a:cs typeface="Samsung Sharp Sans Medium" pitchFamily="2" charset="0"/>
                </a:rPr>
                <a:t>CP Tunnel</a:t>
              </a:r>
              <a:endParaRPr lang="ko-KR" altLang="en-US" sz="1050" dirty="0">
                <a:latin typeface="Samsung Sharp Sans Medium" pitchFamily="2" charset="0"/>
                <a:cs typeface="Samsung Sharp Sans Medium" pitchFamily="2" charset="0"/>
              </a:endParaRPr>
            </a:p>
          </p:txBody>
        </p:sp>
        <p:sp>
          <p:nvSpPr>
            <p:cNvPr id="56" name="원통 102">
              <a:extLst>
                <a:ext uri="{FF2B5EF4-FFF2-40B4-BE49-F238E27FC236}">
                  <a16:creationId xmlns:a16="http://schemas.microsoft.com/office/drawing/2014/main" id="{8C74AF21-5883-4149-9208-98511C60E63A}"/>
                </a:ext>
              </a:extLst>
            </p:cNvPr>
            <p:cNvSpPr/>
            <p:nvPr/>
          </p:nvSpPr>
          <p:spPr>
            <a:xfrm>
              <a:off x="10058510" y="5960875"/>
              <a:ext cx="267274" cy="400449"/>
            </a:xfrm>
            <a:prstGeom prst="can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ko-KR" altLang="en-US" sz="1100" dirty="0">
                <a:solidFill>
                  <a:schemeClr val="tx1"/>
                </a:solidFill>
                <a:latin typeface="+mn-ea"/>
              </a:endParaRPr>
            </a:p>
          </p:txBody>
        </p:sp>
        <p:cxnSp>
          <p:nvCxnSpPr>
            <p:cNvPr id="57" name="직선 화살표 연결선 56">
              <a:extLst>
                <a:ext uri="{FF2B5EF4-FFF2-40B4-BE49-F238E27FC236}">
                  <a16:creationId xmlns:a16="http://schemas.microsoft.com/office/drawing/2014/main" id="{DF248A5C-0608-4F72-9118-4136D283969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660894" y="5025737"/>
              <a:ext cx="360000" cy="279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lg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원통 107">
              <a:extLst>
                <a:ext uri="{FF2B5EF4-FFF2-40B4-BE49-F238E27FC236}">
                  <a16:creationId xmlns:a16="http://schemas.microsoft.com/office/drawing/2014/main" id="{6BB1C283-AE94-4E38-80CC-FF43054A8480}"/>
                </a:ext>
              </a:extLst>
            </p:cNvPr>
            <p:cNvSpPr/>
            <p:nvPr/>
          </p:nvSpPr>
          <p:spPr>
            <a:xfrm rot="1723336">
              <a:off x="10082413" y="5284902"/>
              <a:ext cx="261747" cy="440633"/>
            </a:xfrm>
            <a:prstGeom prst="can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ko-KR" altLang="en-US" sz="11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59" name="자유형 108">
              <a:extLst>
                <a:ext uri="{FF2B5EF4-FFF2-40B4-BE49-F238E27FC236}">
                  <a16:creationId xmlns:a16="http://schemas.microsoft.com/office/drawing/2014/main" id="{E93BB9F7-9335-47D4-86F3-E22AAA47E024}"/>
                </a:ext>
              </a:extLst>
            </p:cNvPr>
            <p:cNvSpPr/>
            <p:nvPr/>
          </p:nvSpPr>
          <p:spPr>
            <a:xfrm>
              <a:off x="9959686" y="5259172"/>
              <a:ext cx="362182" cy="1102152"/>
            </a:xfrm>
            <a:custGeom>
              <a:avLst/>
              <a:gdLst>
                <a:gd name="connsiteX0" fmla="*/ 5295 w 781583"/>
                <a:gd name="connsiteY0" fmla="*/ 1857375 h 1857375"/>
                <a:gd name="connsiteX1" fmla="*/ 114833 w 781583"/>
                <a:gd name="connsiteY1" fmla="*/ 1071562 h 1857375"/>
                <a:gd name="connsiteX2" fmla="*/ 781583 w 781583"/>
                <a:gd name="connsiteY2" fmla="*/ 0 h 185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1583" h="1857375">
                  <a:moveTo>
                    <a:pt x="5295" y="1857375"/>
                  </a:moveTo>
                  <a:cubicBezTo>
                    <a:pt x="-4627" y="1619250"/>
                    <a:pt x="-14548" y="1381125"/>
                    <a:pt x="114833" y="1071562"/>
                  </a:cubicBezTo>
                  <a:cubicBezTo>
                    <a:pt x="244214" y="761999"/>
                    <a:pt x="512898" y="380999"/>
                    <a:pt x="781583" y="0"/>
                  </a:cubicBezTo>
                </a:path>
              </a:pathLst>
            </a:custGeom>
            <a:ln w="7620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60" name="직사각형 59">
              <a:extLst>
                <a:ext uri="{FF2B5EF4-FFF2-40B4-BE49-F238E27FC236}">
                  <a16:creationId xmlns:a16="http://schemas.microsoft.com/office/drawing/2014/main" id="{A713C930-1212-4BE4-996E-D483808279BC}"/>
                </a:ext>
              </a:extLst>
            </p:cNvPr>
            <p:cNvSpPr/>
            <p:nvPr/>
          </p:nvSpPr>
          <p:spPr>
            <a:xfrm>
              <a:off x="10365750" y="5399306"/>
              <a:ext cx="1236209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050" dirty="0">
                  <a:solidFill>
                    <a:schemeClr val="tx2"/>
                  </a:solidFill>
                  <a:latin typeface="Samsung Sharp Sans Medium" pitchFamily="2" charset="0"/>
                  <a:ea typeface="Samsung Sharp Sans Medium" pitchFamily="2" charset="0"/>
                  <a:cs typeface="Samsung Sharp Sans Medium" pitchFamily="2" charset="0"/>
                </a:rPr>
                <a:t>New Interface</a:t>
              </a:r>
            </a:p>
          </p:txBody>
        </p:sp>
        <p:sp>
          <p:nvSpPr>
            <p:cNvPr id="61" name="자유형 76">
              <a:extLst>
                <a:ext uri="{FF2B5EF4-FFF2-40B4-BE49-F238E27FC236}">
                  <a16:creationId xmlns:a16="http://schemas.microsoft.com/office/drawing/2014/main" id="{2E279B68-B673-437A-8485-5E63DE795D7E}"/>
                </a:ext>
              </a:extLst>
            </p:cNvPr>
            <p:cNvSpPr/>
            <p:nvPr/>
          </p:nvSpPr>
          <p:spPr>
            <a:xfrm>
              <a:off x="9285491" y="5289560"/>
              <a:ext cx="144308" cy="1056083"/>
            </a:xfrm>
            <a:custGeom>
              <a:avLst/>
              <a:gdLst>
                <a:gd name="connsiteX0" fmla="*/ 0 w 783996"/>
                <a:gd name="connsiteY0" fmla="*/ 20066 h 2134616"/>
                <a:gd name="connsiteX1" fmla="*/ 406400 w 783996"/>
                <a:gd name="connsiteY1" fmla="*/ 134366 h 2134616"/>
                <a:gd name="connsiteX2" fmla="*/ 736600 w 783996"/>
                <a:gd name="connsiteY2" fmla="*/ 1029716 h 2134616"/>
                <a:gd name="connsiteX3" fmla="*/ 774700 w 783996"/>
                <a:gd name="connsiteY3" fmla="*/ 2134616 h 2134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3996" h="2134616">
                  <a:moveTo>
                    <a:pt x="0" y="20066"/>
                  </a:moveTo>
                  <a:cubicBezTo>
                    <a:pt x="141816" y="-6922"/>
                    <a:pt x="283633" y="-33909"/>
                    <a:pt x="406400" y="134366"/>
                  </a:cubicBezTo>
                  <a:cubicBezTo>
                    <a:pt x="529167" y="302641"/>
                    <a:pt x="675217" y="696341"/>
                    <a:pt x="736600" y="1029716"/>
                  </a:cubicBezTo>
                  <a:cubicBezTo>
                    <a:pt x="797983" y="1363091"/>
                    <a:pt x="786341" y="1748853"/>
                    <a:pt x="774700" y="2134616"/>
                  </a:cubicBezTo>
                </a:path>
              </a:pathLst>
            </a:custGeom>
            <a:ln w="38100">
              <a:solidFill>
                <a:schemeClr val="bg2">
                  <a:lumMod val="25000"/>
                </a:schemeClr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" name="직사각형 61">
              <a:extLst>
                <a:ext uri="{FF2B5EF4-FFF2-40B4-BE49-F238E27FC236}">
                  <a16:creationId xmlns:a16="http://schemas.microsoft.com/office/drawing/2014/main" id="{3856A792-D546-4868-B581-CCA4C6662201}"/>
                </a:ext>
              </a:extLst>
            </p:cNvPr>
            <p:cNvSpPr/>
            <p:nvPr/>
          </p:nvSpPr>
          <p:spPr>
            <a:xfrm>
              <a:off x="10081837" y="4750617"/>
              <a:ext cx="732669" cy="444758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000" kern="0" spc="-10" dirty="0">
                  <a:solidFill>
                    <a:prstClr val="black"/>
                  </a:solidFill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New 6G Service</a:t>
              </a:r>
              <a:endParaRPr kumimoji="0" lang="ko-KR" altLang="en-US" sz="10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sp>
          <p:nvSpPr>
            <p:cNvPr id="63" name="직사각형 62">
              <a:extLst>
                <a:ext uri="{FF2B5EF4-FFF2-40B4-BE49-F238E27FC236}">
                  <a16:creationId xmlns:a16="http://schemas.microsoft.com/office/drawing/2014/main" id="{144E9DE2-B7C0-4B43-B8EB-3ABE91355056}"/>
                </a:ext>
              </a:extLst>
            </p:cNvPr>
            <p:cNvSpPr/>
            <p:nvPr/>
          </p:nvSpPr>
          <p:spPr>
            <a:xfrm>
              <a:off x="8976749" y="5010421"/>
              <a:ext cx="573716" cy="237298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lvl="0" algn="ctr" defTabSz="1219170">
                <a:defRPr/>
              </a:pPr>
              <a:r>
                <a:rPr lang="en-US" altLang="ko-KR" sz="1000" kern="0" spc="-10" dirty="0">
                  <a:solidFill>
                    <a:prstClr val="black"/>
                  </a:solidFill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MM</a:t>
              </a:r>
              <a:endParaRPr kumimoji="0" lang="ko-KR" altLang="en-US" sz="10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sp>
          <p:nvSpPr>
            <p:cNvPr id="64" name="직사각형 63">
              <a:extLst>
                <a:ext uri="{FF2B5EF4-FFF2-40B4-BE49-F238E27FC236}">
                  <a16:creationId xmlns:a16="http://schemas.microsoft.com/office/drawing/2014/main" id="{84211C8D-E614-4954-B6D1-313DC4EEC432}"/>
                </a:ext>
              </a:extLst>
            </p:cNvPr>
            <p:cNvSpPr/>
            <p:nvPr/>
          </p:nvSpPr>
          <p:spPr>
            <a:xfrm>
              <a:off x="8976749" y="4719409"/>
              <a:ext cx="573716" cy="237298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lvl="0" algn="ctr" defTabSz="1219170">
                <a:defRPr/>
              </a:pPr>
              <a:r>
                <a:rPr lang="en-US" altLang="ko-KR" sz="1000" kern="0" spc="-10" dirty="0">
                  <a:solidFill>
                    <a:prstClr val="black"/>
                  </a:solidFill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SM</a:t>
              </a:r>
              <a:endParaRPr kumimoji="0" lang="ko-KR" altLang="en-US" sz="10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C2CF50CC-17E8-4A6C-B166-CF877DF77EBB}"/>
                </a:ext>
              </a:extLst>
            </p:cNvPr>
            <p:cNvSpPr txBox="1"/>
            <p:nvPr/>
          </p:nvSpPr>
          <p:spPr>
            <a:xfrm>
              <a:off x="8669876" y="4356720"/>
              <a:ext cx="1288538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i="0" u="none" strike="noStrike" kern="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Control Plane</a:t>
              </a:r>
              <a:endParaRPr kumimoji="0" lang="ko-KR" altLang="en-US" sz="11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402FF18A-CEEB-4E5A-B2C7-B4EAC4A4B69E}"/>
                </a:ext>
              </a:extLst>
            </p:cNvPr>
            <p:cNvSpPr txBox="1"/>
            <p:nvPr/>
          </p:nvSpPr>
          <p:spPr>
            <a:xfrm>
              <a:off x="9900020" y="4364537"/>
              <a:ext cx="1288538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100" kern="0" spc="-10" dirty="0">
                  <a:solidFill>
                    <a:prstClr val="black"/>
                  </a:solidFill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Service</a:t>
              </a:r>
              <a:r>
                <a:rPr kumimoji="0" lang="en-US" altLang="ko-KR" sz="1100" i="0" u="none" strike="noStrike" kern="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 Plane</a:t>
              </a:r>
              <a:endParaRPr kumimoji="0" lang="ko-KR" altLang="en-US" sz="11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5611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8CD6710-89DF-471E-A9F0-AB0D31680B6E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ko-KR" dirty="0"/>
              <a:t>Data Management with User Consent</a:t>
            </a:r>
            <a:endParaRPr lang="ko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646DF34-DA2E-4755-9419-82FA3056B10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349250" y="2598057"/>
            <a:ext cx="5300436" cy="1604665"/>
          </a:xfrm>
        </p:spPr>
        <p:txBody>
          <a:bodyPr/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 smtClean="0"/>
              <a:t>Data management in service plane should support user consent mechanism (e.g., acquisition, revocation) for </a:t>
            </a:r>
            <a:r>
              <a:rPr lang="en-US" altLang="ko-KR" sz="1400" kern="0" dirty="0" smtClean="0"/>
              <a:t>data collection, processing, exposure subject to user privacy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 smtClean="0"/>
              <a:t>Data management in service plane should support authorization for NFs to access data in other plane</a:t>
            </a:r>
            <a:endParaRPr lang="en-US" altLang="ko-KR" sz="1400" dirty="0"/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US" altLang="ko-KR" sz="1400" kern="0" dirty="0" smtClean="0"/>
          </a:p>
          <a:p>
            <a:pPr>
              <a:spcBef>
                <a:spcPts val="600"/>
              </a:spcBef>
            </a:pPr>
            <a:endParaRPr lang="en-US" altLang="ko-KR" sz="1400" dirty="0" smtClean="0">
              <a:solidFill>
                <a:srgbClr val="FF0000"/>
              </a:solidFill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US" altLang="ko-KR" sz="1400" dirty="0"/>
          </a:p>
        </p:txBody>
      </p: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786D18D6-30E0-4A0C-9A3D-FEA227195C4F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altLang="ko-KR" dirty="0"/>
              <a:t>Motivation</a:t>
            </a:r>
            <a:endParaRPr lang="ko-KR" altLang="en-US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7C798003-22B8-4889-AD5F-C5F9A475A0F8}"/>
              </a:ext>
            </a:extLst>
          </p:cNvPr>
          <p:cNvSpPr txBox="1">
            <a:spLocks/>
          </p:cNvSpPr>
          <p:nvPr/>
        </p:nvSpPr>
        <p:spPr>
          <a:xfrm>
            <a:off x="349250" y="960561"/>
            <a:ext cx="10758036" cy="810252"/>
          </a:xfrm>
          <a:prstGeom prst="rect">
            <a:avLst/>
          </a:prstGeom>
        </p:spPr>
        <p:txBody>
          <a:bodyPr/>
          <a:lstStyle>
            <a:lvl1pPr marL="0"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292718" indent="-285750" defTabSz="9144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tabLst>
                <a:tab pos="1090613" algn="l"/>
              </a:tabLst>
            </a:pPr>
            <a:endParaRPr lang="en-US" altLang="ja-JP" kern="0" dirty="0">
              <a:latin typeface="+mn-lt"/>
              <a:ea typeface="SamsungOne 400" panose="020B0503030303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텍스트 개체 틀 4">
            <a:extLst>
              <a:ext uri="{FF2B5EF4-FFF2-40B4-BE49-F238E27FC236}">
                <a16:creationId xmlns:a16="http://schemas.microsoft.com/office/drawing/2014/main" id="{C5DB6243-F80F-4EC4-B59F-75B832770672}"/>
              </a:ext>
            </a:extLst>
          </p:cNvPr>
          <p:cNvSpPr txBox="1">
            <a:spLocks/>
          </p:cNvSpPr>
          <p:nvPr/>
        </p:nvSpPr>
        <p:spPr>
          <a:xfrm>
            <a:off x="355386" y="959502"/>
            <a:ext cx="11085499" cy="810252"/>
          </a:xfrm>
          <a:prstGeom prst="rect">
            <a:avLst/>
          </a:prstGeom>
        </p:spPr>
        <p:txBody>
          <a:bodyPr/>
          <a:lstStyle>
            <a:lvl1pPr marL="0">
              <a:defRPr kumimoji="1" lang="ja-JP" altLang="en-US" sz="15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285750" indent="-285750" defTabSz="914400">
              <a:buFont typeface="Wingdings" panose="05000000000000000000" pitchFamily="2" charset="2"/>
              <a:buChar char="§"/>
            </a:pPr>
            <a:r>
              <a:rPr lang="en-US" altLang="ko-KR" sz="2000" kern="0" dirty="0"/>
              <a:t>6G architecture should support the means of data management to use data in different </a:t>
            </a:r>
            <a:r>
              <a:rPr lang="en-US" altLang="ko-KR" sz="2000" kern="0" dirty="0" smtClean="0"/>
              <a:t>planes </a:t>
            </a:r>
            <a:r>
              <a:rPr lang="en-US" altLang="ko-KR" sz="2000" kern="0" dirty="0"/>
              <a:t>(i.e., Control Plane, Management Plane and Service Plane), in conjunction with user consent</a:t>
            </a:r>
          </a:p>
        </p:txBody>
      </p:sp>
      <p:grpSp>
        <p:nvGrpSpPr>
          <p:cNvPr id="125" name="그룹 124">
            <a:extLst>
              <a:ext uri="{FF2B5EF4-FFF2-40B4-BE49-F238E27FC236}">
                <a16:creationId xmlns:a16="http://schemas.microsoft.com/office/drawing/2014/main" id="{87A71DF6-6061-4C3B-BF87-7F233A5D4355}"/>
              </a:ext>
            </a:extLst>
          </p:cNvPr>
          <p:cNvGrpSpPr/>
          <p:nvPr/>
        </p:nvGrpSpPr>
        <p:grpSpPr>
          <a:xfrm>
            <a:off x="-43868" y="4053517"/>
            <a:ext cx="6641606" cy="2345176"/>
            <a:chOff x="79547" y="4305771"/>
            <a:chExt cx="6641606" cy="2345176"/>
          </a:xfrm>
        </p:grpSpPr>
        <p:sp>
          <p:nvSpPr>
            <p:cNvPr id="46" name="평행 사변형 45">
              <a:extLst>
                <a:ext uri="{FF2B5EF4-FFF2-40B4-BE49-F238E27FC236}">
                  <a16:creationId xmlns:a16="http://schemas.microsoft.com/office/drawing/2014/main" id="{6D174EBF-47E0-48B4-A06C-A43C0983F646}"/>
                </a:ext>
              </a:extLst>
            </p:cNvPr>
            <p:cNvSpPr/>
            <p:nvPr/>
          </p:nvSpPr>
          <p:spPr>
            <a:xfrm>
              <a:off x="1425663" y="6055137"/>
              <a:ext cx="4921503" cy="595810"/>
            </a:xfrm>
            <a:prstGeom prst="parallelogram">
              <a:avLst>
                <a:gd name="adj" fmla="val 62000"/>
              </a:avLst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</a:ln>
            <a:effectLst/>
          </p:spPr>
          <p:txBody>
            <a:bodyPr rtlCol="0" anchor="t"/>
            <a:lstStyle/>
            <a:p>
              <a:pPr algn="ctr" defTabSz="1219170"/>
              <a:endParaRPr lang="ko-KR" altLang="en-US" sz="2400" kern="0">
                <a:solidFill>
                  <a:prstClr val="white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47" name="평행 사변형 46">
              <a:extLst>
                <a:ext uri="{FF2B5EF4-FFF2-40B4-BE49-F238E27FC236}">
                  <a16:creationId xmlns:a16="http://schemas.microsoft.com/office/drawing/2014/main" id="{CAFB5E2A-EA43-480F-9E08-F741FA72A083}"/>
                </a:ext>
              </a:extLst>
            </p:cNvPr>
            <p:cNvSpPr/>
            <p:nvPr/>
          </p:nvSpPr>
          <p:spPr>
            <a:xfrm>
              <a:off x="1425666" y="5257551"/>
              <a:ext cx="5032483" cy="879126"/>
            </a:xfrm>
            <a:prstGeom prst="parallelogram">
              <a:avLst>
                <a:gd name="adj" fmla="val 62000"/>
              </a:avLst>
            </a:prstGeom>
            <a:solidFill>
              <a:schemeClr val="bg1"/>
            </a:solidFill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</a:ln>
            <a:effectLst/>
          </p:spPr>
          <p:txBody>
            <a:bodyPr rtlCol="0" anchor="t"/>
            <a:lstStyle/>
            <a:p>
              <a:pPr algn="ctr" defTabSz="1219170"/>
              <a:endParaRPr lang="ko-KR" altLang="en-US" sz="2400" kern="0">
                <a:solidFill>
                  <a:prstClr val="white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48" name="텍스트 개체 틀 4">
              <a:extLst>
                <a:ext uri="{FF2B5EF4-FFF2-40B4-BE49-F238E27FC236}">
                  <a16:creationId xmlns:a16="http://schemas.microsoft.com/office/drawing/2014/main" id="{7E21DF87-D5AD-44D2-AC41-B4590123415F}"/>
                </a:ext>
              </a:extLst>
            </p:cNvPr>
            <p:cNvSpPr txBox="1">
              <a:spLocks/>
            </p:cNvSpPr>
            <p:nvPr/>
          </p:nvSpPr>
          <p:spPr>
            <a:xfrm>
              <a:off x="79547" y="5263093"/>
              <a:ext cx="5300436" cy="636096"/>
            </a:xfrm>
            <a:prstGeom prst="rect">
              <a:avLst/>
            </a:prstGeom>
          </p:spPr>
          <p:txBody>
            <a:bodyPr/>
            <a:lstStyle>
              <a:lvl1pPr marL="0">
                <a:defRPr kumimoji="1" lang="ja-JP" altLang="en-US" sz="1500" baseline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77262">
                <a:defRPr>
                  <a:latin typeface="+mn-lt"/>
                  <a:ea typeface="+mn-ea"/>
                  <a:cs typeface="+mn-cs"/>
                </a:defRPr>
              </a:lvl2pPr>
              <a:lvl3pPr marL="554524">
                <a:defRPr>
                  <a:latin typeface="+mn-lt"/>
                  <a:ea typeface="+mn-ea"/>
                  <a:cs typeface="+mn-cs"/>
                </a:defRPr>
              </a:lvl3pPr>
              <a:lvl4pPr marL="831786">
                <a:defRPr>
                  <a:latin typeface="+mn-lt"/>
                  <a:ea typeface="+mn-ea"/>
                  <a:cs typeface="+mn-cs"/>
                </a:defRPr>
              </a:lvl4pPr>
              <a:lvl5pPr marL="1109048">
                <a:defRPr>
                  <a:latin typeface="+mn-lt"/>
                  <a:ea typeface="+mn-ea"/>
                  <a:cs typeface="+mn-cs"/>
                </a:defRPr>
              </a:lvl5pPr>
              <a:lvl6pPr marL="1386310">
                <a:defRPr>
                  <a:latin typeface="+mn-lt"/>
                  <a:ea typeface="+mn-ea"/>
                  <a:cs typeface="+mn-cs"/>
                </a:defRPr>
              </a:lvl6pPr>
              <a:lvl7pPr marL="1663570">
                <a:defRPr>
                  <a:latin typeface="+mn-lt"/>
                  <a:ea typeface="+mn-ea"/>
                  <a:cs typeface="+mn-cs"/>
                </a:defRPr>
              </a:lvl7pPr>
              <a:lvl8pPr marL="1940834">
                <a:defRPr>
                  <a:latin typeface="+mn-lt"/>
                  <a:ea typeface="+mn-ea"/>
                  <a:cs typeface="+mn-cs"/>
                </a:defRPr>
              </a:lvl8pPr>
              <a:lvl9pPr marL="2218095">
                <a:defRPr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defTabSz="914400">
                <a:buFont typeface="Wingdings" panose="05000000000000000000" pitchFamily="2" charset="2"/>
                <a:buChar char="§"/>
              </a:pPr>
              <a:endParaRPr lang="en-US" altLang="ko-KR" sz="1400" kern="0" dirty="0"/>
            </a:p>
          </p:txBody>
        </p:sp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AB172A0C-2F1D-46AA-995B-C1D88A4CDB08}"/>
                </a:ext>
              </a:extLst>
            </p:cNvPr>
            <p:cNvSpPr/>
            <p:nvPr/>
          </p:nvSpPr>
          <p:spPr>
            <a:xfrm>
              <a:off x="528760" y="4705701"/>
              <a:ext cx="776654" cy="337551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i="0" u="none" strike="noStrike" kern="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RAN</a:t>
              </a:r>
              <a:endParaRPr kumimoji="0" lang="ko-KR" altLang="en-US" sz="14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sp>
          <p:nvSpPr>
            <p:cNvPr id="53" name="평행 사변형 52">
              <a:extLst>
                <a:ext uri="{FF2B5EF4-FFF2-40B4-BE49-F238E27FC236}">
                  <a16:creationId xmlns:a16="http://schemas.microsoft.com/office/drawing/2014/main" id="{17BE6120-5C9B-4CAF-AE53-806407D1EB39}"/>
                </a:ext>
              </a:extLst>
            </p:cNvPr>
            <p:cNvSpPr/>
            <p:nvPr/>
          </p:nvSpPr>
          <p:spPr>
            <a:xfrm>
              <a:off x="1425666" y="4305771"/>
              <a:ext cx="5295487" cy="1141159"/>
            </a:xfrm>
            <a:prstGeom prst="parallelogram">
              <a:avLst>
                <a:gd name="adj" fmla="val 62000"/>
              </a:avLst>
            </a:prstGeom>
            <a:solidFill>
              <a:schemeClr val="bg1"/>
            </a:solidFill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</a:ln>
            <a:effectLst/>
          </p:spPr>
          <p:txBody>
            <a:bodyPr rtlCol="0" anchor="t"/>
            <a:lstStyle/>
            <a:p>
              <a:pPr algn="ctr" defTabSz="1219170"/>
              <a:endParaRPr lang="ko-KR" altLang="en-US" sz="2400" kern="0">
                <a:solidFill>
                  <a:prstClr val="white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39A5A6F9-DC0A-4759-BE01-F4153BA73DCB}"/>
                </a:ext>
              </a:extLst>
            </p:cNvPr>
            <p:cNvSpPr txBox="1"/>
            <p:nvPr/>
          </p:nvSpPr>
          <p:spPr>
            <a:xfrm>
              <a:off x="1808220" y="4871582"/>
              <a:ext cx="2279620" cy="300154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R="0" lvl="0" indent="0" algn="ctr" defTabSz="121917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i="0" u="none" strike="noStrike" kern="0" cap="none" spc="-1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defRPr>
              </a:lvl1pPr>
            </a:lstStyle>
            <a:p>
              <a:pPr algn="l"/>
              <a:r>
                <a:rPr lang="en-US" altLang="ko-KR" dirty="0">
                  <a:latin typeface="Samsung Sharp Sans Bold" pitchFamily="2" charset="0"/>
                  <a:ea typeface="Samsung Sharp Sans Bold" pitchFamily="2" charset="0"/>
                  <a:cs typeface="Samsung Sharp Sans Bold" pitchFamily="2" charset="0"/>
                </a:rPr>
                <a:t>Service</a:t>
              </a:r>
            </a:p>
            <a:p>
              <a:pPr algn="l"/>
              <a:r>
                <a:rPr lang="en-US" altLang="ko-KR" dirty="0">
                  <a:latin typeface="Samsung Sharp Sans Bold" pitchFamily="2" charset="0"/>
                  <a:ea typeface="Samsung Sharp Sans Bold" pitchFamily="2" charset="0"/>
                  <a:cs typeface="Samsung Sharp Sans Bold" pitchFamily="2" charset="0"/>
                </a:rPr>
                <a:t>Plane</a:t>
              </a:r>
              <a:endParaRPr lang="ko-KR" altLang="en-US" dirty="0">
                <a:latin typeface="Samsung Sharp Sans Bold" pitchFamily="2" charset="0"/>
                <a:cs typeface="Samsung Sharp Sans Bold" pitchFamily="2" charset="0"/>
              </a:endParaRPr>
            </a:p>
          </p:txBody>
        </p:sp>
        <p:sp>
          <p:nvSpPr>
            <p:cNvPr id="62" name="직사각형 61">
              <a:extLst>
                <a:ext uri="{FF2B5EF4-FFF2-40B4-BE49-F238E27FC236}">
                  <a16:creationId xmlns:a16="http://schemas.microsoft.com/office/drawing/2014/main" id="{C6E224F6-4672-4B07-94FA-BE308E6E385A}"/>
                </a:ext>
              </a:extLst>
            </p:cNvPr>
            <p:cNvSpPr/>
            <p:nvPr/>
          </p:nvSpPr>
          <p:spPr>
            <a:xfrm>
              <a:off x="2896803" y="4450074"/>
              <a:ext cx="1317484" cy="270000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i="0" u="none" strike="noStrike" kern="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Sensing</a:t>
              </a:r>
              <a:endParaRPr kumimoji="0" lang="ko-KR" altLang="en-US" sz="14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cxnSp>
          <p:nvCxnSpPr>
            <p:cNvPr id="63" name="직선 연결선 62">
              <a:extLst>
                <a:ext uri="{FF2B5EF4-FFF2-40B4-BE49-F238E27FC236}">
                  <a16:creationId xmlns:a16="http://schemas.microsoft.com/office/drawing/2014/main" id="{C1CD43A8-FAE4-4B23-955B-8698C9485E98}"/>
                </a:ext>
              </a:extLst>
            </p:cNvPr>
            <p:cNvCxnSpPr/>
            <p:nvPr/>
          </p:nvCxnSpPr>
          <p:spPr>
            <a:xfrm>
              <a:off x="3230521" y="4859148"/>
              <a:ext cx="216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직사각형 64">
              <a:extLst>
                <a:ext uri="{FF2B5EF4-FFF2-40B4-BE49-F238E27FC236}">
                  <a16:creationId xmlns:a16="http://schemas.microsoft.com/office/drawing/2014/main" id="{ED7EEC82-F8CD-46F1-BEB0-26C244E8B929}"/>
                </a:ext>
              </a:extLst>
            </p:cNvPr>
            <p:cNvSpPr/>
            <p:nvPr/>
          </p:nvSpPr>
          <p:spPr>
            <a:xfrm>
              <a:off x="4087720" y="4999780"/>
              <a:ext cx="1578191" cy="284710"/>
            </a:xfrm>
            <a:prstGeom prst="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400" kern="0" spc="-10" dirty="0">
                  <a:solidFill>
                    <a:prstClr val="black"/>
                  </a:solidFill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Data Mgmt.</a:t>
              </a:r>
              <a:endParaRPr kumimoji="0" lang="ko-KR" altLang="en-US" sz="14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sp>
          <p:nvSpPr>
            <p:cNvPr id="66" name="직사각형 65">
              <a:extLst>
                <a:ext uri="{FF2B5EF4-FFF2-40B4-BE49-F238E27FC236}">
                  <a16:creationId xmlns:a16="http://schemas.microsoft.com/office/drawing/2014/main" id="{19159A39-B0E5-4418-9AB7-DC3009AA6DAC}"/>
                </a:ext>
              </a:extLst>
            </p:cNvPr>
            <p:cNvSpPr/>
            <p:nvPr/>
          </p:nvSpPr>
          <p:spPr>
            <a:xfrm>
              <a:off x="4362587" y="4450074"/>
              <a:ext cx="1486945" cy="270000"/>
            </a:xfrm>
            <a:prstGeom prst="rect">
              <a:avLst/>
            </a:prstGeom>
            <a:ln w="1905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i="0" u="none" strike="noStrike" kern="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User Consent</a:t>
              </a:r>
              <a:endParaRPr kumimoji="0" lang="ko-KR" altLang="en-US" sz="14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cxnSp>
          <p:nvCxnSpPr>
            <p:cNvPr id="72" name="직선 연결선 71">
              <a:extLst>
                <a:ext uri="{FF2B5EF4-FFF2-40B4-BE49-F238E27FC236}">
                  <a16:creationId xmlns:a16="http://schemas.microsoft.com/office/drawing/2014/main" id="{3C035F19-446D-4C83-9CFB-CB96EAB86994}"/>
                </a:ext>
              </a:extLst>
            </p:cNvPr>
            <p:cNvCxnSpPr>
              <a:cxnSpLocks/>
              <a:stCxn id="62" idx="2"/>
            </p:cNvCxnSpPr>
            <p:nvPr/>
          </p:nvCxnSpPr>
          <p:spPr>
            <a:xfrm>
              <a:off x="3555545" y="4720074"/>
              <a:ext cx="0" cy="14818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연결선 72">
              <a:extLst>
                <a:ext uri="{FF2B5EF4-FFF2-40B4-BE49-F238E27FC236}">
                  <a16:creationId xmlns:a16="http://schemas.microsoft.com/office/drawing/2014/main" id="{ABFA5360-5025-4D94-818D-1A1F953CC057}"/>
                </a:ext>
              </a:extLst>
            </p:cNvPr>
            <p:cNvCxnSpPr>
              <a:cxnSpLocks/>
              <a:endCxn id="65" idx="0"/>
            </p:cNvCxnSpPr>
            <p:nvPr/>
          </p:nvCxnSpPr>
          <p:spPr>
            <a:xfrm>
              <a:off x="4876816" y="4859147"/>
              <a:ext cx="0" cy="14063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직선 연결선 74">
              <a:extLst>
                <a:ext uri="{FF2B5EF4-FFF2-40B4-BE49-F238E27FC236}">
                  <a16:creationId xmlns:a16="http://schemas.microsoft.com/office/drawing/2014/main" id="{829E1B99-79CF-41E5-90E2-7BAD408624AF}"/>
                </a:ext>
              </a:extLst>
            </p:cNvPr>
            <p:cNvCxnSpPr>
              <a:cxnSpLocks/>
              <a:stCxn id="66" idx="2"/>
            </p:cNvCxnSpPr>
            <p:nvPr/>
          </p:nvCxnSpPr>
          <p:spPr>
            <a:xfrm>
              <a:off x="5106060" y="4720074"/>
              <a:ext cx="0" cy="13907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2351F462-4CD4-4B56-9690-F48122A39E88}"/>
                </a:ext>
              </a:extLst>
            </p:cNvPr>
            <p:cNvSpPr txBox="1"/>
            <p:nvPr/>
          </p:nvSpPr>
          <p:spPr>
            <a:xfrm>
              <a:off x="1794548" y="5619038"/>
              <a:ext cx="1188215" cy="300154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R="0" lvl="0" indent="0" algn="ctr" defTabSz="121917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i="0" u="none" strike="noStrike" kern="0" cap="none" spc="-1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defRPr>
              </a:lvl1pPr>
            </a:lstStyle>
            <a:p>
              <a:pPr algn="l"/>
              <a:r>
                <a:rPr lang="en-US" altLang="ko-KR" dirty="0">
                  <a:latin typeface="Samsung Sharp Sans Bold" pitchFamily="2" charset="0"/>
                  <a:ea typeface="Samsung Sharp Sans Bold" pitchFamily="2" charset="0"/>
                  <a:cs typeface="Samsung Sharp Sans Bold" pitchFamily="2" charset="0"/>
                </a:rPr>
                <a:t>Control</a:t>
              </a:r>
            </a:p>
            <a:p>
              <a:pPr algn="l"/>
              <a:r>
                <a:rPr lang="en-US" altLang="ko-KR" dirty="0">
                  <a:latin typeface="Samsung Sharp Sans Bold" pitchFamily="2" charset="0"/>
                  <a:ea typeface="Samsung Sharp Sans Bold" pitchFamily="2" charset="0"/>
                  <a:cs typeface="Samsung Sharp Sans Bold" pitchFamily="2" charset="0"/>
                </a:rPr>
                <a:t>Plane</a:t>
              </a:r>
              <a:endParaRPr lang="ko-KR" altLang="en-US" dirty="0">
                <a:latin typeface="Samsung Sharp Sans Bold" pitchFamily="2" charset="0"/>
                <a:cs typeface="Samsung Sharp Sans Bold" pitchFamily="2" charset="0"/>
              </a:endParaRPr>
            </a:p>
          </p:txBody>
        </p:sp>
        <p:sp>
          <p:nvSpPr>
            <p:cNvPr id="77" name="직사각형 76">
              <a:extLst>
                <a:ext uri="{FF2B5EF4-FFF2-40B4-BE49-F238E27FC236}">
                  <a16:creationId xmlns:a16="http://schemas.microsoft.com/office/drawing/2014/main" id="{019B174E-07AD-4DDF-A21F-81BAD80495B8}"/>
                </a:ext>
              </a:extLst>
            </p:cNvPr>
            <p:cNvSpPr/>
            <p:nvPr/>
          </p:nvSpPr>
          <p:spPr>
            <a:xfrm>
              <a:off x="3426734" y="5582900"/>
              <a:ext cx="817550" cy="270039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i="0" u="none" strike="noStrike" kern="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MM</a:t>
              </a:r>
              <a:endParaRPr kumimoji="0" lang="ko-KR" altLang="en-US" sz="14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id="{44C84F4E-3C39-4541-875A-26F5F8AEB975}"/>
                </a:ext>
              </a:extLst>
            </p:cNvPr>
            <p:cNvCxnSpPr/>
            <p:nvPr/>
          </p:nvCxnSpPr>
          <p:spPr>
            <a:xfrm>
              <a:off x="3558178" y="5984286"/>
              <a:ext cx="1584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직선 연결선 78">
              <a:extLst>
                <a:ext uri="{FF2B5EF4-FFF2-40B4-BE49-F238E27FC236}">
                  <a16:creationId xmlns:a16="http://schemas.microsoft.com/office/drawing/2014/main" id="{3ADBE756-8C05-4444-9D8D-8040A0E68137}"/>
                </a:ext>
              </a:extLst>
            </p:cNvPr>
            <p:cNvCxnSpPr>
              <a:cxnSpLocks/>
              <a:stCxn id="77" idx="2"/>
            </p:cNvCxnSpPr>
            <p:nvPr/>
          </p:nvCxnSpPr>
          <p:spPr>
            <a:xfrm flipH="1">
              <a:off x="3835508" y="5852939"/>
              <a:ext cx="1" cy="13134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직사각형 79">
              <a:extLst>
                <a:ext uri="{FF2B5EF4-FFF2-40B4-BE49-F238E27FC236}">
                  <a16:creationId xmlns:a16="http://schemas.microsoft.com/office/drawing/2014/main" id="{4A353F9E-D3FB-4449-92B0-C6B2572A152E}"/>
                </a:ext>
              </a:extLst>
            </p:cNvPr>
            <p:cNvSpPr/>
            <p:nvPr/>
          </p:nvSpPr>
          <p:spPr>
            <a:xfrm>
              <a:off x="4472686" y="5580236"/>
              <a:ext cx="817550" cy="270039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i="0" u="none" strike="noStrike" kern="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SM</a:t>
              </a:r>
              <a:endParaRPr kumimoji="0" lang="ko-KR" altLang="en-US" sz="14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cxnSp>
          <p:nvCxnSpPr>
            <p:cNvPr id="83" name="직선 연결선 82">
              <a:extLst>
                <a:ext uri="{FF2B5EF4-FFF2-40B4-BE49-F238E27FC236}">
                  <a16:creationId xmlns:a16="http://schemas.microsoft.com/office/drawing/2014/main" id="{0AF300BD-686A-4C8E-83D8-EAEE09FEC592}"/>
                </a:ext>
              </a:extLst>
            </p:cNvPr>
            <p:cNvCxnSpPr>
              <a:cxnSpLocks/>
              <a:stCxn id="80" idx="2"/>
            </p:cNvCxnSpPr>
            <p:nvPr/>
          </p:nvCxnSpPr>
          <p:spPr>
            <a:xfrm>
              <a:off x="4881461" y="5850275"/>
              <a:ext cx="0" cy="13134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6F65222F-5E4A-4387-81EE-E97229705B45}"/>
                </a:ext>
              </a:extLst>
            </p:cNvPr>
            <p:cNvSpPr txBox="1"/>
            <p:nvPr/>
          </p:nvSpPr>
          <p:spPr>
            <a:xfrm>
              <a:off x="1794244" y="6247864"/>
              <a:ext cx="1435584" cy="300154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R="0" lvl="0" indent="0" algn="ctr" defTabSz="121917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i="0" u="none" strike="noStrike" kern="0" cap="none" spc="-1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defRPr>
              </a:lvl1pPr>
            </a:lstStyle>
            <a:p>
              <a:pPr algn="l"/>
              <a:r>
                <a:rPr lang="en-US" altLang="ko-KR" dirty="0">
                  <a:latin typeface="Samsung Sharp Sans Bold" pitchFamily="2" charset="0"/>
                  <a:ea typeface="Samsung Sharp Sans Bold" pitchFamily="2" charset="0"/>
                  <a:cs typeface="Samsung Sharp Sans Bold" pitchFamily="2" charset="0"/>
                </a:rPr>
                <a:t>Management Plane (OAM)</a:t>
              </a:r>
              <a:endParaRPr lang="ko-KR" altLang="en-US" dirty="0">
                <a:latin typeface="Samsung Sharp Sans Bold" pitchFamily="2" charset="0"/>
                <a:cs typeface="Samsung Sharp Sans Bold" pitchFamily="2" charset="0"/>
              </a:endParaRPr>
            </a:p>
          </p:txBody>
        </p:sp>
        <p:sp>
          <p:nvSpPr>
            <p:cNvPr id="85" name="직사각형 84">
              <a:extLst>
                <a:ext uri="{FF2B5EF4-FFF2-40B4-BE49-F238E27FC236}">
                  <a16:creationId xmlns:a16="http://schemas.microsoft.com/office/drawing/2014/main" id="{70C80EDD-2BE4-40C7-BE3A-6C6AD27DE73E}"/>
                </a:ext>
              </a:extLst>
            </p:cNvPr>
            <p:cNvSpPr/>
            <p:nvPr/>
          </p:nvSpPr>
          <p:spPr>
            <a:xfrm>
              <a:off x="4672510" y="6258346"/>
              <a:ext cx="1070620" cy="270000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i="0" u="none" strike="noStrike" kern="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MDT</a:t>
              </a:r>
              <a:endParaRPr kumimoji="0" lang="ko-KR" altLang="en-US" sz="14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sp>
          <p:nvSpPr>
            <p:cNvPr id="100" name="직사각형 99">
              <a:extLst>
                <a:ext uri="{FF2B5EF4-FFF2-40B4-BE49-F238E27FC236}">
                  <a16:creationId xmlns:a16="http://schemas.microsoft.com/office/drawing/2014/main" id="{CB859FB4-727E-4ABC-876A-6ECF27B6B04D}"/>
                </a:ext>
              </a:extLst>
            </p:cNvPr>
            <p:cNvSpPr/>
            <p:nvPr/>
          </p:nvSpPr>
          <p:spPr>
            <a:xfrm>
              <a:off x="2965224" y="5019769"/>
              <a:ext cx="845619" cy="270000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i="0" u="none" strike="noStrike" kern="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AIML</a:t>
              </a:r>
              <a:endParaRPr kumimoji="0" lang="ko-KR" altLang="en-US" sz="14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cxnSp>
          <p:nvCxnSpPr>
            <p:cNvPr id="101" name="직선 연결선 100">
              <a:extLst>
                <a:ext uri="{FF2B5EF4-FFF2-40B4-BE49-F238E27FC236}">
                  <a16:creationId xmlns:a16="http://schemas.microsoft.com/office/drawing/2014/main" id="{F92BCEAD-D254-4579-BFC2-AA5E93BC1D4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57648" y="4868257"/>
              <a:ext cx="0" cy="144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Arrow Connector 601">
              <a:extLst>
                <a:ext uri="{FF2B5EF4-FFF2-40B4-BE49-F238E27FC236}">
                  <a16:creationId xmlns:a16="http://schemas.microsoft.com/office/drawing/2014/main" id="{884430A3-9504-4DD8-957A-8E54CA45B59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91615" y="5297978"/>
              <a:ext cx="1" cy="252000"/>
            </a:xfrm>
            <a:prstGeom prst="straightConnector1">
              <a:avLst/>
            </a:prstGeom>
            <a:ln>
              <a:solidFill>
                <a:srgbClr val="0070C0"/>
              </a:solidFill>
              <a:prstDash val="sysDash"/>
              <a:headEnd type="triangle" w="med" len="med"/>
              <a:tailEnd type="triangl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10" name="Straight Arrow Connector 601">
              <a:extLst>
                <a:ext uri="{FF2B5EF4-FFF2-40B4-BE49-F238E27FC236}">
                  <a16:creationId xmlns:a16="http://schemas.microsoft.com/office/drawing/2014/main" id="{7FE30235-1E5C-4D5A-B0D1-16DC8E2715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92263" y="5153232"/>
              <a:ext cx="288000" cy="1"/>
            </a:xfrm>
            <a:prstGeom prst="straightConnector1">
              <a:avLst/>
            </a:prstGeom>
            <a:ln>
              <a:solidFill>
                <a:srgbClr val="0070C0"/>
              </a:solidFill>
              <a:prstDash val="sysDash"/>
              <a:headEnd type="triangle" w="med" len="med"/>
              <a:tailEnd type="triangl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12" name="Straight Arrow Connector 601">
              <a:extLst>
                <a:ext uri="{FF2B5EF4-FFF2-40B4-BE49-F238E27FC236}">
                  <a16:creationId xmlns:a16="http://schemas.microsoft.com/office/drawing/2014/main" id="{32196F4F-6D2F-41EE-BBF0-F8197498354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29329" y="5279314"/>
              <a:ext cx="0" cy="972000"/>
            </a:xfrm>
            <a:prstGeom prst="straightConnector1">
              <a:avLst/>
            </a:prstGeom>
            <a:ln>
              <a:solidFill>
                <a:srgbClr val="0070C0"/>
              </a:solidFill>
              <a:prstDash val="sysDash"/>
              <a:headEnd type="triangle" w="med" len="med"/>
              <a:tailEnd type="triangl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16" name="Straight Arrow Connector 601">
              <a:extLst>
                <a:ext uri="{FF2B5EF4-FFF2-40B4-BE49-F238E27FC236}">
                  <a16:creationId xmlns:a16="http://schemas.microsoft.com/office/drawing/2014/main" id="{B24B8394-ABC2-4C34-A712-1E713C37C3C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63204" y="5307451"/>
              <a:ext cx="1" cy="252000"/>
            </a:xfrm>
            <a:prstGeom prst="straightConnector1">
              <a:avLst/>
            </a:prstGeom>
            <a:ln>
              <a:solidFill>
                <a:srgbClr val="0070C0"/>
              </a:solidFill>
              <a:prstDash val="sysDash"/>
              <a:headEnd type="triangle" w="med" len="med"/>
              <a:tailEnd type="triangl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id="{9427F831-5E8B-46EE-8533-BC8341849FC7}"/>
                </a:ext>
              </a:extLst>
            </p:cNvPr>
            <p:cNvCxnSpPr>
              <a:cxnSpLocks/>
              <a:stCxn id="50" idx="3"/>
              <a:endCxn id="53" idx="5"/>
            </p:cNvCxnSpPr>
            <p:nvPr/>
          </p:nvCxnSpPr>
          <p:spPr>
            <a:xfrm>
              <a:off x="1305414" y="4874477"/>
              <a:ext cx="474011" cy="187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Arrow Connector 601">
              <a:extLst>
                <a:ext uri="{FF2B5EF4-FFF2-40B4-BE49-F238E27FC236}">
                  <a16:creationId xmlns:a16="http://schemas.microsoft.com/office/drawing/2014/main" id="{B84E7787-9B52-4F48-B27E-861F2B6090E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317854" y="4786094"/>
              <a:ext cx="492646" cy="1"/>
            </a:xfrm>
            <a:prstGeom prst="straightConnector1">
              <a:avLst/>
            </a:prstGeom>
            <a:ln>
              <a:solidFill>
                <a:srgbClr val="0070C0"/>
              </a:solidFill>
              <a:prstDash val="sysDash"/>
              <a:headEnd type="triangle" w="med" len="med"/>
              <a:tailEnd type="triangl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24" name="Straight Arrow Connector 601">
              <a:extLst>
                <a:ext uri="{FF2B5EF4-FFF2-40B4-BE49-F238E27FC236}">
                  <a16:creationId xmlns:a16="http://schemas.microsoft.com/office/drawing/2014/main" id="{26A8E85B-E3F8-4940-9D4B-7C0EC8337AE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63204" y="4729780"/>
              <a:ext cx="1" cy="282477"/>
            </a:xfrm>
            <a:prstGeom prst="straightConnector1">
              <a:avLst/>
            </a:prstGeom>
            <a:ln>
              <a:solidFill>
                <a:srgbClr val="0070C0"/>
              </a:solidFill>
              <a:prstDash val="sysDash"/>
              <a:headEnd type="triangle" w="med" len="med"/>
              <a:tailEnd type="triangl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42" name="그룹 141">
            <a:extLst>
              <a:ext uri="{FF2B5EF4-FFF2-40B4-BE49-F238E27FC236}">
                <a16:creationId xmlns:a16="http://schemas.microsoft.com/office/drawing/2014/main" id="{581F278B-301F-47F9-B075-3860F6298A25}"/>
              </a:ext>
            </a:extLst>
          </p:cNvPr>
          <p:cNvGrpSpPr/>
          <p:nvPr/>
        </p:nvGrpSpPr>
        <p:grpSpPr>
          <a:xfrm>
            <a:off x="774756" y="6108927"/>
            <a:ext cx="1370221" cy="260392"/>
            <a:chOff x="10247108" y="6186822"/>
            <a:chExt cx="1370221" cy="260392"/>
          </a:xfrm>
        </p:grpSpPr>
        <p:sp>
          <p:nvSpPr>
            <p:cNvPr id="143" name="Rectangle 280">
              <a:extLst>
                <a:ext uri="{FF2B5EF4-FFF2-40B4-BE49-F238E27FC236}">
                  <a16:creationId xmlns:a16="http://schemas.microsoft.com/office/drawing/2014/main" id="{BF4C3B87-8136-4C48-BD29-F1277348607F}"/>
                </a:ext>
              </a:extLst>
            </p:cNvPr>
            <p:cNvSpPr/>
            <p:nvPr/>
          </p:nvSpPr>
          <p:spPr>
            <a:xfrm>
              <a:off x="10247108" y="6256709"/>
              <a:ext cx="120111" cy="12061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/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B8320B54-F5E0-4553-A729-A6A8E5DFC26C}"/>
                </a:ext>
              </a:extLst>
            </p:cNvPr>
            <p:cNvSpPr txBox="1"/>
            <p:nvPr/>
          </p:nvSpPr>
          <p:spPr>
            <a:xfrm>
              <a:off x="10344005" y="6186822"/>
              <a:ext cx="1273324" cy="260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/>
                <a:t>Data</a:t>
              </a:r>
              <a:endParaRPr lang="ko-KR" altLang="en-US" dirty="0"/>
            </a:p>
          </p:txBody>
        </p:sp>
      </p:grpSp>
      <p:sp>
        <p:nvSpPr>
          <p:cNvPr id="145" name="Rectangle 280">
            <a:extLst>
              <a:ext uri="{FF2B5EF4-FFF2-40B4-BE49-F238E27FC236}">
                <a16:creationId xmlns:a16="http://schemas.microsoft.com/office/drawing/2014/main" id="{53FF0513-F7FD-427C-ACB7-7606BF8A432F}"/>
              </a:ext>
            </a:extLst>
          </p:cNvPr>
          <p:cNvSpPr/>
          <p:nvPr/>
        </p:nvSpPr>
        <p:spPr>
          <a:xfrm>
            <a:off x="1017791" y="4502542"/>
            <a:ext cx="120111" cy="1206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147" name="Rectangle 280">
            <a:extLst>
              <a:ext uri="{FF2B5EF4-FFF2-40B4-BE49-F238E27FC236}">
                <a16:creationId xmlns:a16="http://schemas.microsoft.com/office/drawing/2014/main" id="{04DFC9F6-F061-48AE-AF37-81D6ED138EAE}"/>
              </a:ext>
            </a:extLst>
          </p:cNvPr>
          <p:cNvSpPr/>
          <p:nvPr/>
        </p:nvSpPr>
        <p:spPr>
          <a:xfrm>
            <a:off x="3940225" y="5382833"/>
            <a:ext cx="120111" cy="1206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148" name="Rectangle 280">
            <a:extLst>
              <a:ext uri="{FF2B5EF4-FFF2-40B4-BE49-F238E27FC236}">
                <a16:creationId xmlns:a16="http://schemas.microsoft.com/office/drawing/2014/main" id="{B4B4D969-8BB1-4D26-82A1-DCEAAAD67FF3}"/>
              </a:ext>
            </a:extLst>
          </p:cNvPr>
          <p:cNvSpPr/>
          <p:nvPr/>
        </p:nvSpPr>
        <p:spPr>
          <a:xfrm>
            <a:off x="4982644" y="5377331"/>
            <a:ext cx="120111" cy="1206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149" name="Rectangle 280">
            <a:extLst>
              <a:ext uri="{FF2B5EF4-FFF2-40B4-BE49-F238E27FC236}">
                <a16:creationId xmlns:a16="http://schemas.microsoft.com/office/drawing/2014/main" id="{55A52DE6-1EE8-4A5E-8DD0-22080AD9000E}"/>
              </a:ext>
            </a:extLst>
          </p:cNvPr>
          <p:cNvSpPr/>
          <p:nvPr/>
        </p:nvSpPr>
        <p:spPr>
          <a:xfrm>
            <a:off x="5345858" y="6058976"/>
            <a:ext cx="120111" cy="1206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120" name="말풍선: 모서리가 둥근 사각형 119">
            <a:extLst>
              <a:ext uri="{FF2B5EF4-FFF2-40B4-BE49-F238E27FC236}">
                <a16:creationId xmlns:a16="http://schemas.microsoft.com/office/drawing/2014/main" id="{41C5DC88-EB71-4CDC-A7AE-8BB5CC2EBE94}"/>
              </a:ext>
            </a:extLst>
          </p:cNvPr>
          <p:cNvSpPr/>
          <p:nvPr/>
        </p:nvSpPr>
        <p:spPr>
          <a:xfrm>
            <a:off x="6780339" y="4032250"/>
            <a:ext cx="5235887" cy="2451175"/>
          </a:xfrm>
          <a:prstGeom prst="wedgeRoundRectCallout">
            <a:avLst>
              <a:gd name="adj1" fmla="val -59223"/>
              <a:gd name="adj2" fmla="val -24470"/>
              <a:gd name="adj3" fmla="val 16667"/>
            </a:avLst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ko-KR" altLang="en-US" dirty="0"/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D7BF3955-6341-4387-9BFF-82279D9CD11C}"/>
              </a:ext>
            </a:extLst>
          </p:cNvPr>
          <p:cNvGrpSpPr/>
          <p:nvPr/>
        </p:nvGrpSpPr>
        <p:grpSpPr>
          <a:xfrm>
            <a:off x="6875626" y="4113388"/>
            <a:ext cx="5084425" cy="2267074"/>
            <a:chOff x="7470268" y="4455400"/>
            <a:chExt cx="5084425" cy="2267074"/>
          </a:xfrm>
        </p:grpSpPr>
        <p:sp>
          <p:nvSpPr>
            <p:cNvPr id="134" name="직사각형 133">
              <a:extLst>
                <a:ext uri="{FF2B5EF4-FFF2-40B4-BE49-F238E27FC236}">
                  <a16:creationId xmlns:a16="http://schemas.microsoft.com/office/drawing/2014/main" id="{859406C3-7BF2-4977-A00A-0D8F6BF56702}"/>
                </a:ext>
              </a:extLst>
            </p:cNvPr>
            <p:cNvSpPr/>
            <p:nvPr/>
          </p:nvSpPr>
          <p:spPr>
            <a:xfrm>
              <a:off x="9043737" y="4695239"/>
              <a:ext cx="1868807" cy="176562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 cap="flat" cmpd="sng" algn="ctr">
              <a:solidFill>
                <a:schemeClr val="tx2">
                  <a:lumMod val="75000"/>
                </a:schemeClr>
              </a:solidFill>
              <a:prstDash val="solid"/>
            </a:ln>
            <a:effectLst/>
          </p:spPr>
          <p:txBody>
            <a:bodyPr rtlCol="0" anchor="t"/>
            <a:lstStyle/>
            <a:p>
              <a:pPr algn="ctr" defTabSz="1219170"/>
              <a:endParaRPr lang="ko-KR" altLang="en-US" sz="2400" kern="0" dirty="0">
                <a:solidFill>
                  <a:prstClr val="white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121" name="직사각형 120">
              <a:extLst>
                <a:ext uri="{FF2B5EF4-FFF2-40B4-BE49-F238E27FC236}">
                  <a16:creationId xmlns:a16="http://schemas.microsoft.com/office/drawing/2014/main" id="{0604CE62-1C29-4940-9ADE-50221AF558AA}"/>
                </a:ext>
              </a:extLst>
            </p:cNvPr>
            <p:cNvSpPr/>
            <p:nvPr/>
          </p:nvSpPr>
          <p:spPr>
            <a:xfrm>
              <a:off x="7968890" y="4835918"/>
              <a:ext cx="410385" cy="603480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i="0" u="none" strike="noStrike" kern="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UE</a:t>
              </a:r>
              <a:endParaRPr kumimoji="0" lang="ko-KR" altLang="en-US" sz="14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sp>
          <p:nvSpPr>
            <p:cNvPr id="122" name="직사각형 121">
              <a:extLst>
                <a:ext uri="{FF2B5EF4-FFF2-40B4-BE49-F238E27FC236}">
                  <a16:creationId xmlns:a16="http://schemas.microsoft.com/office/drawing/2014/main" id="{E8011AA2-9199-46B2-AF7F-67D97F3BEB32}"/>
                </a:ext>
              </a:extLst>
            </p:cNvPr>
            <p:cNvSpPr/>
            <p:nvPr/>
          </p:nvSpPr>
          <p:spPr>
            <a:xfrm>
              <a:off x="9239356" y="4835918"/>
              <a:ext cx="1486946" cy="571099"/>
            </a:xfrm>
            <a:prstGeom prst="rect">
              <a:avLst/>
            </a:prstGeom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i="0" u="none" strike="noStrike" kern="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User Consent</a:t>
              </a:r>
            </a:p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200" kern="0" spc="-10" dirty="0">
                  <a:solidFill>
                    <a:prstClr val="black"/>
                  </a:solidFill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Function</a:t>
              </a:r>
              <a:endParaRPr kumimoji="0" lang="ko-KR" altLang="en-US" sz="14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sp>
          <p:nvSpPr>
            <p:cNvPr id="123" name="직사각형 122">
              <a:extLst>
                <a:ext uri="{FF2B5EF4-FFF2-40B4-BE49-F238E27FC236}">
                  <a16:creationId xmlns:a16="http://schemas.microsoft.com/office/drawing/2014/main" id="{7793548F-2D76-42B4-99A5-2A04621C33BD}"/>
                </a:ext>
              </a:extLst>
            </p:cNvPr>
            <p:cNvSpPr/>
            <p:nvPr/>
          </p:nvSpPr>
          <p:spPr>
            <a:xfrm>
              <a:off x="7541056" y="5730702"/>
              <a:ext cx="1277753" cy="571099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i="0" u="none" strike="noStrike" kern="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Consumer NF, e.g. Sensing</a:t>
              </a:r>
              <a:endParaRPr kumimoji="0" lang="ko-KR" altLang="en-US" sz="12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sp>
          <p:nvSpPr>
            <p:cNvPr id="127" name="직사각형 126">
              <a:extLst>
                <a:ext uri="{FF2B5EF4-FFF2-40B4-BE49-F238E27FC236}">
                  <a16:creationId xmlns:a16="http://schemas.microsoft.com/office/drawing/2014/main" id="{012D0C7C-1550-4868-AE42-E090388AEC54}"/>
                </a:ext>
              </a:extLst>
            </p:cNvPr>
            <p:cNvSpPr/>
            <p:nvPr/>
          </p:nvSpPr>
          <p:spPr>
            <a:xfrm>
              <a:off x="9239356" y="5731808"/>
              <a:ext cx="1486946" cy="571099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200" kern="0" spc="-10" dirty="0">
                  <a:solidFill>
                    <a:prstClr val="black"/>
                  </a:solidFill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Data Mgmt.</a:t>
              </a:r>
            </a:p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i="0" u="none" strike="noStrike" kern="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Function</a:t>
              </a:r>
              <a:endParaRPr kumimoji="0" lang="ko-KR" altLang="en-US" sz="14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pic>
          <p:nvPicPr>
            <p:cNvPr id="129" name="그림 128">
              <a:extLst>
                <a:ext uri="{FF2B5EF4-FFF2-40B4-BE49-F238E27FC236}">
                  <a16:creationId xmlns:a16="http://schemas.microsoft.com/office/drawing/2014/main" id="{97947D66-89BF-41A6-8D63-D0074988AD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99765" y="4811474"/>
              <a:ext cx="479227" cy="675870"/>
            </a:xfrm>
            <a:prstGeom prst="rect">
              <a:avLst/>
            </a:prstGeom>
          </p:spPr>
        </p:pic>
        <p:cxnSp>
          <p:nvCxnSpPr>
            <p:cNvPr id="130" name="Straight Arrow Connector 601">
              <a:extLst>
                <a:ext uri="{FF2B5EF4-FFF2-40B4-BE49-F238E27FC236}">
                  <a16:creationId xmlns:a16="http://schemas.microsoft.com/office/drawing/2014/main" id="{729204BE-7AFA-44CA-BF71-06DA18F6FB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83592" y="5153230"/>
              <a:ext cx="864000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sysDash"/>
              <a:headEnd type="triangle" w="med" len="med"/>
              <a:tailEnd type="triangl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133" name="직사각형 132">
              <a:extLst>
                <a:ext uri="{FF2B5EF4-FFF2-40B4-BE49-F238E27FC236}">
                  <a16:creationId xmlns:a16="http://schemas.microsoft.com/office/drawing/2014/main" id="{18C2D79A-91C0-4050-AC44-8A39AB586300}"/>
                </a:ext>
              </a:extLst>
            </p:cNvPr>
            <p:cNvSpPr/>
            <p:nvPr/>
          </p:nvSpPr>
          <p:spPr>
            <a:xfrm>
              <a:off x="8305828" y="4742816"/>
              <a:ext cx="864493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050" dirty="0">
                  <a:latin typeface="Samsung Sharp Sans Medium" pitchFamily="2" charset="0"/>
                  <a:ea typeface="Samsung Sharp Sans Medium" pitchFamily="2" charset="0"/>
                  <a:cs typeface="Samsung Sharp Sans Medium" pitchFamily="2" charset="0"/>
                </a:rPr>
                <a:t>User consent</a:t>
              </a:r>
              <a:endParaRPr lang="ko-KR" altLang="en-US" sz="1050" dirty="0">
                <a:latin typeface="Samsung Sharp Sans Medium" pitchFamily="2" charset="0"/>
                <a:cs typeface="Samsung Sharp Sans Medium" pitchFamily="2" charset="0"/>
              </a:endParaRP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11B00F1C-923D-4D04-A6ED-C4A3A2A04F8B}"/>
                </a:ext>
              </a:extLst>
            </p:cNvPr>
            <p:cNvSpPr txBox="1"/>
            <p:nvPr/>
          </p:nvSpPr>
          <p:spPr>
            <a:xfrm>
              <a:off x="9395204" y="4455400"/>
              <a:ext cx="1288538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100" kern="0" spc="-10" dirty="0">
                  <a:solidFill>
                    <a:prstClr val="black"/>
                  </a:solidFill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Service</a:t>
              </a:r>
              <a:r>
                <a:rPr kumimoji="0" lang="en-US" altLang="ko-KR" sz="1100" i="0" u="none" strike="noStrike" kern="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 Plane</a:t>
              </a:r>
              <a:endParaRPr kumimoji="0" lang="ko-KR" altLang="en-US" sz="11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25D91509-0496-4586-89A1-D053D8AD8105}"/>
                </a:ext>
              </a:extLst>
            </p:cNvPr>
            <p:cNvSpPr txBox="1"/>
            <p:nvPr/>
          </p:nvSpPr>
          <p:spPr>
            <a:xfrm>
              <a:off x="7470268" y="6313786"/>
              <a:ext cx="1288538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100" kern="0" spc="-10" dirty="0">
                  <a:solidFill>
                    <a:prstClr val="black"/>
                  </a:solidFill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In any p</a:t>
              </a:r>
              <a:r>
                <a:rPr kumimoji="0" lang="en-US" altLang="ko-KR" sz="1100" i="0" u="none" strike="noStrike" kern="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lane</a:t>
              </a:r>
              <a:endParaRPr kumimoji="0" lang="ko-KR" altLang="en-US" sz="11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cxnSp>
          <p:nvCxnSpPr>
            <p:cNvPr id="150" name="Straight Arrow Connector 601">
              <a:extLst>
                <a:ext uri="{FF2B5EF4-FFF2-40B4-BE49-F238E27FC236}">
                  <a16:creationId xmlns:a16="http://schemas.microsoft.com/office/drawing/2014/main" id="{AC2CF1AC-7344-4D52-BED6-CC1DD13B49AD}"/>
                </a:ext>
              </a:extLst>
            </p:cNvPr>
            <p:cNvCxnSpPr>
              <a:cxnSpLocks/>
              <a:stCxn id="127" idx="1"/>
              <a:endCxn id="123" idx="3"/>
            </p:cNvCxnSpPr>
            <p:nvPr/>
          </p:nvCxnSpPr>
          <p:spPr>
            <a:xfrm flipH="1" flipV="1">
              <a:off x="8818809" y="6016252"/>
              <a:ext cx="420547" cy="1106"/>
            </a:xfrm>
            <a:prstGeom prst="straightConnector1">
              <a:avLst/>
            </a:prstGeom>
            <a:ln>
              <a:solidFill>
                <a:schemeClr val="tx1"/>
              </a:solidFill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52" name="Straight Arrow Connector 601">
              <a:extLst>
                <a:ext uri="{FF2B5EF4-FFF2-40B4-BE49-F238E27FC236}">
                  <a16:creationId xmlns:a16="http://schemas.microsoft.com/office/drawing/2014/main" id="{B21BD57A-B6F1-42EC-A7A1-03F26A25B266}"/>
                </a:ext>
              </a:extLst>
            </p:cNvPr>
            <p:cNvCxnSpPr>
              <a:cxnSpLocks/>
              <a:stCxn id="127" idx="0"/>
              <a:endCxn id="122" idx="2"/>
            </p:cNvCxnSpPr>
            <p:nvPr/>
          </p:nvCxnSpPr>
          <p:spPr>
            <a:xfrm flipV="1">
              <a:off x="9982829" y="5407017"/>
              <a:ext cx="0" cy="324791"/>
            </a:xfrm>
            <a:prstGeom prst="straightConnector1">
              <a:avLst/>
            </a:prstGeom>
            <a:ln>
              <a:solidFill>
                <a:schemeClr val="tx1"/>
              </a:solidFill>
              <a:prstDash val="sysDash"/>
              <a:headEnd type="triangle" w="med" len="med"/>
              <a:tailEnd type="triangl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156" name="Rectangle 280">
              <a:extLst>
                <a:ext uri="{FF2B5EF4-FFF2-40B4-BE49-F238E27FC236}">
                  <a16:creationId xmlns:a16="http://schemas.microsoft.com/office/drawing/2014/main" id="{2907B50C-FFAA-494E-83AD-E1BBF4C22402}"/>
                </a:ext>
              </a:extLst>
            </p:cNvPr>
            <p:cNvSpPr/>
            <p:nvPr/>
          </p:nvSpPr>
          <p:spPr>
            <a:xfrm>
              <a:off x="8962826" y="6081597"/>
              <a:ext cx="120111" cy="12061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/>
            </a:p>
          </p:txBody>
        </p:sp>
        <p:sp>
          <p:nvSpPr>
            <p:cNvPr id="67" name="직사각형 66">
              <a:extLst>
                <a:ext uri="{FF2B5EF4-FFF2-40B4-BE49-F238E27FC236}">
                  <a16:creationId xmlns:a16="http://schemas.microsoft.com/office/drawing/2014/main" id="{65B427E9-9B49-4591-B91E-660214F0C434}"/>
                </a:ext>
              </a:extLst>
            </p:cNvPr>
            <p:cNvSpPr/>
            <p:nvPr/>
          </p:nvSpPr>
          <p:spPr>
            <a:xfrm>
              <a:off x="11105626" y="5747532"/>
              <a:ext cx="1378733" cy="571099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i="0" u="none" strike="noStrike" kern="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Producer NF,      </a:t>
              </a:r>
            </a:p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200" kern="0" spc="-10" dirty="0">
                  <a:solidFill>
                    <a:prstClr val="black"/>
                  </a:solidFill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    data storage</a:t>
              </a:r>
              <a:endParaRPr kumimoji="0" lang="ko-KR" altLang="en-US" sz="12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  <p:sp>
          <p:nvSpPr>
            <p:cNvPr id="68" name="Rectangle 280">
              <a:extLst>
                <a:ext uri="{FF2B5EF4-FFF2-40B4-BE49-F238E27FC236}">
                  <a16:creationId xmlns:a16="http://schemas.microsoft.com/office/drawing/2014/main" id="{B794BFEB-68EC-4F4C-A16B-A5E93FE55181}"/>
                </a:ext>
              </a:extLst>
            </p:cNvPr>
            <p:cNvSpPr/>
            <p:nvPr/>
          </p:nvSpPr>
          <p:spPr>
            <a:xfrm>
              <a:off x="11171907" y="6076368"/>
              <a:ext cx="120111" cy="12061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/>
            </a:p>
          </p:txBody>
        </p:sp>
        <p:cxnSp>
          <p:nvCxnSpPr>
            <p:cNvPr id="69" name="Straight Arrow Connector 601">
              <a:extLst>
                <a:ext uri="{FF2B5EF4-FFF2-40B4-BE49-F238E27FC236}">
                  <a16:creationId xmlns:a16="http://schemas.microsoft.com/office/drawing/2014/main" id="{7695A5B6-0969-49B9-808B-A03D0245C40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698629" y="6031975"/>
              <a:ext cx="420547" cy="1106"/>
            </a:xfrm>
            <a:prstGeom prst="straightConnector1">
              <a:avLst/>
            </a:prstGeom>
            <a:ln>
              <a:solidFill>
                <a:schemeClr val="tx1"/>
              </a:solidFill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8" name="연결선: 꺾임 17">
              <a:extLst>
                <a:ext uri="{FF2B5EF4-FFF2-40B4-BE49-F238E27FC236}">
                  <a16:creationId xmlns:a16="http://schemas.microsoft.com/office/drawing/2014/main" id="{D880F537-0978-4DD8-A393-F4174D3D18C2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9968061" y="4924216"/>
              <a:ext cx="16830" cy="2772000"/>
            </a:xfrm>
            <a:prstGeom prst="bentConnector3">
              <a:avLst>
                <a:gd name="adj1" fmla="val 1458289"/>
              </a:avLst>
            </a:prstGeom>
            <a:ln>
              <a:solidFill>
                <a:schemeClr val="tx1"/>
              </a:solidFill>
              <a:prstDash val="sysDash"/>
              <a:headEnd type="triangle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81" name="Rectangle 280">
              <a:extLst>
                <a:ext uri="{FF2B5EF4-FFF2-40B4-BE49-F238E27FC236}">
                  <a16:creationId xmlns:a16="http://schemas.microsoft.com/office/drawing/2014/main" id="{FEF96DEE-1E97-4A82-91D9-00A291C95D61}"/>
                </a:ext>
              </a:extLst>
            </p:cNvPr>
            <p:cNvSpPr/>
            <p:nvPr/>
          </p:nvSpPr>
          <p:spPr>
            <a:xfrm>
              <a:off x="10854258" y="6099265"/>
              <a:ext cx="120111" cy="12061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/>
            </a:p>
          </p:txBody>
        </p:sp>
        <p:sp>
          <p:nvSpPr>
            <p:cNvPr id="82" name="Rectangle 280">
              <a:extLst>
                <a:ext uri="{FF2B5EF4-FFF2-40B4-BE49-F238E27FC236}">
                  <a16:creationId xmlns:a16="http://schemas.microsoft.com/office/drawing/2014/main" id="{A9594DEF-8C3E-41E1-8015-D2E7DE617279}"/>
                </a:ext>
              </a:extLst>
            </p:cNvPr>
            <p:cNvSpPr/>
            <p:nvPr/>
          </p:nvSpPr>
          <p:spPr>
            <a:xfrm>
              <a:off x="9918377" y="6601856"/>
              <a:ext cx="120111" cy="12061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/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A30F02D3-DF59-45D8-BCCD-CB5314E4F8DF}"/>
                </a:ext>
              </a:extLst>
            </p:cNvPr>
            <p:cNvSpPr txBox="1"/>
            <p:nvPr/>
          </p:nvSpPr>
          <p:spPr>
            <a:xfrm>
              <a:off x="11475167" y="6288902"/>
              <a:ext cx="1079526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100" kern="0" spc="-10" dirty="0">
                  <a:solidFill>
                    <a:prstClr val="black"/>
                  </a:solidFill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In any p</a:t>
              </a:r>
              <a:r>
                <a:rPr kumimoji="0" lang="en-US" altLang="ko-KR" sz="1100" i="0" u="none" strike="noStrike" kern="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amsung Sharp Sans Medium" pitchFamily="50" charset="0"/>
                  <a:ea typeface="Samsung Sharp Sans Medium" pitchFamily="50" charset="0"/>
                  <a:cs typeface="Samsung Sharp Sans Medium" pitchFamily="50" charset="0"/>
                </a:rPr>
                <a:t>lane</a:t>
              </a:r>
              <a:endParaRPr kumimoji="0" lang="ko-KR" altLang="en-US" sz="1100" i="0" u="none" strike="noStrike" kern="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msung Sharp Sans Medium" pitchFamily="50" charset="0"/>
                <a:ea typeface="맑은 고딕" panose="020B0503020000020004" pitchFamily="50" charset="-127"/>
                <a:cs typeface="Samsung Sharp Sans Medium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5248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C07F7A52-BF30-47EF-B3FC-058D7FAC9C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6G System Architecture Study Objectives</a:t>
            </a:r>
            <a:endParaRPr lang="ko-KR" altLang="en-US" dirty="0"/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D6C3CB96-895A-4A57-9D23-BD501145C661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346557" y="2509127"/>
            <a:ext cx="10534168" cy="3380703"/>
          </a:xfrm>
        </p:spPr>
        <p:txBody>
          <a:bodyPr/>
          <a:lstStyle/>
          <a:p>
            <a:r>
              <a:rPr lang="en-US" altLang="ko-KR" sz="1800" dirty="0" smtClean="0"/>
              <a:t>1. Architecture and protocol of service plane for </a:t>
            </a:r>
            <a:r>
              <a:rPr lang="en-US" altLang="ko-KR" sz="1800" dirty="0"/>
              <a:t>6G services (e.g., sensing, </a:t>
            </a:r>
            <a:r>
              <a:rPr lang="en-US" altLang="ko-KR" sz="1800" dirty="0" smtClean="0"/>
              <a:t>network AI, AI agent, data management, </a:t>
            </a:r>
            <a:r>
              <a:rPr lang="en-US" altLang="ko-KR" sz="1800" dirty="0"/>
              <a:t>user consent </a:t>
            </a:r>
            <a:r>
              <a:rPr lang="en-US" altLang="ko-KR" sz="1800" dirty="0" smtClean="0"/>
              <a:t>management, configurations for UE)</a:t>
            </a:r>
          </a:p>
          <a:p>
            <a:endParaRPr lang="en-US" altLang="ko-KR" sz="1800" dirty="0"/>
          </a:p>
          <a:p>
            <a:r>
              <a:rPr lang="en-US" altLang="ko-KR" sz="1800" dirty="0"/>
              <a:t>2. </a:t>
            </a:r>
            <a:r>
              <a:rPr lang="en-US" altLang="ko-KR" sz="1800" dirty="0" smtClean="0"/>
              <a:t>Data and signal </a:t>
            </a:r>
            <a:r>
              <a:rPr lang="en-US" altLang="ko-KR" sz="1800" dirty="0"/>
              <a:t>transmission </a:t>
            </a:r>
            <a:r>
              <a:rPr lang="en-US" altLang="ko-KR" sz="1800" dirty="0" smtClean="0"/>
              <a:t>mechanisms for 6G services in the service plane</a:t>
            </a:r>
          </a:p>
          <a:p>
            <a:endParaRPr lang="en-US" altLang="ko-KR" sz="1800" dirty="0"/>
          </a:p>
          <a:p>
            <a:r>
              <a:rPr lang="en-US" altLang="ko-KR" sz="1800" dirty="0"/>
              <a:t>3. Discovery/selection mechanisms for service plane </a:t>
            </a:r>
            <a:r>
              <a:rPr lang="en-US" altLang="ko-KR" sz="1800" dirty="0" smtClean="0"/>
              <a:t>entities</a:t>
            </a:r>
          </a:p>
          <a:p>
            <a:endParaRPr lang="en-US" altLang="ko-KR" sz="1800" dirty="0"/>
          </a:p>
          <a:p>
            <a:r>
              <a:rPr lang="en-US" altLang="ko-KR" sz="1800" dirty="0"/>
              <a:t>4. Data management </a:t>
            </a:r>
            <a:r>
              <a:rPr lang="en-US" altLang="ko-KR" sz="1800" dirty="0" smtClean="0"/>
              <a:t>functionality with consideration of user consent</a:t>
            </a:r>
          </a:p>
        </p:txBody>
      </p:sp>
      <p:sp>
        <p:nvSpPr>
          <p:cNvPr id="10" name="텍스트 개체 틀 9">
            <a:extLst>
              <a:ext uri="{FF2B5EF4-FFF2-40B4-BE49-F238E27FC236}">
                <a16:creationId xmlns:a16="http://schemas.microsoft.com/office/drawing/2014/main" id="{E22C2192-B1DF-4126-9627-162CEE68256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340207" y="2015424"/>
            <a:ext cx="10540480" cy="377986"/>
          </a:xfrm>
        </p:spPr>
        <p:txBody>
          <a:bodyPr/>
          <a:lstStyle/>
          <a:p>
            <a:r>
              <a:rPr lang="en-US" altLang="ko-KR" sz="2000" dirty="0" smtClean="0"/>
              <a:t>Proposed Key Objectives</a:t>
            </a:r>
            <a:endParaRPr lang="en-US" altLang="ko-KR" sz="2000" dirty="0"/>
          </a:p>
        </p:txBody>
      </p:sp>
      <p:sp>
        <p:nvSpPr>
          <p:cNvPr id="6" name="텍스트 개체 틀 4">
            <a:extLst>
              <a:ext uri="{FF2B5EF4-FFF2-40B4-BE49-F238E27FC236}">
                <a16:creationId xmlns:a16="http://schemas.microsoft.com/office/drawing/2014/main" id="{C5DB6243-F80F-4EC4-B59F-75B832770672}"/>
              </a:ext>
            </a:extLst>
          </p:cNvPr>
          <p:cNvSpPr txBox="1">
            <a:spLocks/>
          </p:cNvSpPr>
          <p:nvPr/>
        </p:nvSpPr>
        <p:spPr>
          <a:xfrm>
            <a:off x="355386" y="969027"/>
            <a:ext cx="11085499" cy="810252"/>
          </a:xfrm>
          <a:prstGeom prst="rect">
            <a:avLst/>
          </a:prstGeom>
        </p:spPr>
        <p:txBody>
          <a:bodyPr/>
          <a:lstStyle>
            <a:lvl1pPr marL="0">
              <a:defRPr kumimoji="1" lang="ja-JP" altLang="en-US" sz="15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285750" indent="-285750" defTabSz="914400">
              <a:buFont typeface="Wingdings" panose="05000000000000000000" pitchFamily="2" charset="2"/>
              <a:buChar char="§"/>
            </a:pPr>
            <a:r>
              <a:rPr lang="en-US" altLang="ko-KR" sz="2000" kern="0" dirty="0"/>
              <a:t>Support of accommodation of 6G services in a separate plane from the control/user plane functions for independent scalability, evolution, and deployment of 6G services</a:t>
            </a:r>
          </a:p>
        </p:txBody>
      </p:sp>
    </p:spTree>
    <p:extLst>
      <p:ext uri="{BB962C8B-B14F-4D97-AF65-F5344CB8AC3E}">
        <p14:creationId xmlns:p14="http://schemas.microsoft.com/office/powerpoint/2010/main" val="1784394513"/>
      </p:ext>
    </p:extLst>
  </p:cSld>
  <p:clrMapOvr>
    <a:masterClrMapping/>
  </p:clrMapOvr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1">
      <a:majorFont>
        <a:latin typeface="Samsung Sharp Sans"/>
        <a:ea typeface="SamsungOneKoreanOTF 700"/>
        <a:cs typeface=""/>
      </a:majorFont>
      <a:minorFont>
        <a:latin typeface="SamsungOne 400"/>
        <a:ea typeface="SamsungOneKoreanOTF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04C05A0-4031-458C-93F9-657B34B48EEA}">
  <ds:schemaRefs>
    <ds:schemaRef ds:uri="http://schemas.microsoft.com/office/2006/documentManagement/types"/>
    <ds:schemaRef ds:uri="http://schemas.microsoft.com/sharepoint/v3"/>
    <ds:schemaRef ds:uri="http://schemas.openxmlformats.org/package/2006/metadata/core-properties"/>
    <ds:schemaRef ds:uri="http://purl.org/dc/elements/1.1/"/>
    <ds:schemaRef ds:uri="http://purl.org/dc/dcmitype/"/>
    <ds:schemaRef ds:uri="http://purl.org/dc/terms/"/>
    <ds:schemaRef ds:uri="http://www.w3.org/XML/1998/namespace"/>
    <ds:schemaRef ds:uri="http://schemas.microsoft.com/office/infopath/2007/PartnerControl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44551</TotalTime>
  <Words>410</Words>
  <Application>Microsoft Office PowerPoint</Application>
  <PresentationFormat>와이드스크린</PresentationFormat>
  <Paragraphs>86</Paragraphs>
  <Slides>4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5" baseType="lpstr">
      <vt:lpstr>SamsungOneKoreanOTF 400</vt:lpstr>
      <vt:lpstr>Yu Gothic</vt:lpstr>
      <vt:lpstr>맑은 고딕</vt:lpstr>
      <vt:lpstr>Arial</vt:lpstr>
      <vt:lpstr>Calibri</vt:lpstr>
      <vt:lpstr>Samsung Sharp Sans Bold</vt:lpstr>
      <vt:lpstr>Samsung Sharp Sans Medium</vt:lpstr>
      <vt:lpstr>SamsungOne 400</vt:lpstr>
      <vt:lpstr>SamsungOne 700</vt:lpstr>
      <vt:lpstr>Wingdings</vt:lpstr>
      <vt:lpstr>Samsung Master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Confidential xx.xx.xx</dc:title>
  <dc:creator>garethw</dc:creator>
  <cp:lastModifiedBy>SS</cp:lastModifiedBy>
  <cp:revision>1574</cp:revision>
  <cp:lastPrinted>2017-12-18T22:10:10Z</cp:lastPrinted>
  <dcterms:created xsi:type="dcterms:W3CDTF">2017-12-10T01:01:38Z</dcterms:created>
  <dcterms:modified xsi:type="dcterms:W3CDTF">2025-03-28T11:16:57Z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  <property fmtid="{D5CDD505-2E9C-101B-9397-08002B2CF9AE}" pid="6" name="FLCMData">
    <vt:lpwstr>8713025897B8BD88614B0A92DA59B44ADEBACE3140FBCCFE2E27821D3D996063E870910BED9C14353820BC7575F7B156E6A4E8DF2891955D7238E86FF80A52FD</vt:lpwstr>
  </property>
</Properties>
</file>